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95"/>
  </p:notesMasterIdLst>
  <p:sldIdLst>
    <p:sldId id="256" r:id="rId2"/>
    <p:sldId id="377" r:id="rId3"/>
    <p:sldId id="378" r:id="rId4"/>
    <p:sldId id="379" r:id="rId5"/>
    <p:sldId id="291" r:id="rId6"/>
    <p:sldId id="373" r:id="rId7"/>
    <p:sldId id="369" r:id="rId8"/>
    <p:sldId id="260" r:id="rId9"/>
    <p:sldId id="282" r:id="rId10"/>
    <p:sldId id="283" r:id="rId11"/>
    <p:sldId id="284" r:id="rId12"/>
    <p:sldId id="285" r:id="rId13"/>
    <p:sldId id="286" r:id="rId14"/>
    <p:sldId id="287" r:id="rId15"/>
    <p:sldId id="32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293" r:id="rId26"/>
    <p:sldId id="280" r:id="rId27"/>
    <p:sldId id="257" r:id="rId28"/>
    <p:sldId id="261" r:id="rId29"/>
    <p:sldId id="270" r:id="rId30"/>
    <p:sldId id="262" r:id="rId31"/>
    <p:sldId id="263" r:id="rId32"/>
    <p:sldId id="264" r:id="rId33"/>
    <p:sldId id="265" r:id="rId34"/>
    <p:sldId id="266" r:id="rId35"/>
    <p:sldId id="267" r:id="rId36"/>
    <p:sldId id="272" r:id="rId37"/>
    <p:sldId id="289" r:id="rId38"/>
    <p:sldId id="273" r:id="rId39"/>
    <p:sldId id="278" r:id="rId40"/>
    <p:sldId id="279" r:id="rId41"/>
    <p:sldId id="274" r:id="rId42"/>
    <p:sldId id="277" r:id="rId43"/>
    <p:sldId id="290" r:id="rId44"/>
    <p:sldId id="367" r:id="rId45"/>
    <p:sldId id="366" r:id="rId46"/>
    <p:sldId id="328" r:id="rId47"/>
    <p:sldId id="432" r:id="rId48"/>
    <p:sldId id="433" r:id="rId49"/>
    <p:sldId id="434" r:id="rId50"/>
    <p:sldId id="435" r:id="rId51"/>
    <p:sldId id="436" r:id="rId52"/>
    <p:sldId id="437" r:id="rId53"/>
    <p:sldId id="438" r:id="rId54"/>
    <p:sldId id="439" r:id="rId55"/>
    <p:sldId id="440" r:id="rId56"/>
    <p:sldId id="441" r:id="rId57"/>
    <p:sldId id="442" r:id="rId58"/>
    <p:sldId id="443" r:id="rId59"/>
    <p:sldId id="444" r:id="rId60"/>
    <p:sldId id="445" r:id="rId61"/>
    <p:sldId id="303" r:id="rId62"/>
    <p:sldId id="395" r:id="rId63"/>
    <p:sldId id="396" r:id="rId64"/>
    <p:sldId id="397" r:id="rId65"/>
    <p:sldId id="398" r:id="rId66"/>
    <p:sldId id="399" r:id="rId67"/>
    <p:sldId id="400" r:id="rId68"/>
    <p:sldId id="401" r:id="rId69"/>
    <p:sldId id="402" r:id="rId70"/>
    <p:sldId id="403" r:id="rId71"/>
    <p:sldId id="404" r:id="rId72"/>
    <p:sldId id="304" r:id="rId73"/>
    <p:sldId id="342" r:id="rId74"/>
    <p:sldId id="343" r:id="rId75"/>
    <p:sldId id="344" r:id="rId76"/>
    <p:sldId id="345" r:id="rId77"/>
    <p:sldId id="346" r:id="rId78"/>
    <p:sldId id="347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6" r:id="rId87"/>
    <p:sldId id="427" r:id="rId88"/>
    <p:sldId id="428" r:id="rId89"/>
    <p:sldId id="429" r:id="rId90"/>
    <p:sldId id="430" r:id="rId91"/>
    <p:sldId id="431" r:id="rId92"/>
    <p:sldId id="418" r:id="rId93"/>
    <p:sldId id="446" r:id="rId9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 autoAdjust="0"/>
    <p:restoredTop sz="94660"/>
  </p:normalViewPr>
  <p:slideViewPr>
    <p:cSldViewPr snapToGrid="0">
      <p:cViewPr varScale="1">
        <p:scale>
          <a:sx n="87" d="100"/>
          <a:sy n="87" d="100"/>
        </p:scale>
        <p:origin x="73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6028A5-8307-4313-ABF9-3D7DCF0DC16D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1E1E60A-EFAC-4508-A3CA-28CC822E16B8}">
      <dgm:prSet phldrT="[Text]"/>
      <dgm:spPr/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7D4465B1-6CE6-4610-BF6C-02EFC3E76EE3}" type="sibTrans" cxnId="{A613C46F-868F-45C3-8623-B785B8F65E4D}">
      <dgm:prSet/>
      <dgm:spPr/>
      <dgm:t>
        <a:bodyPr/>
        <a:lstStyle/>
        <a:p>
          <a:endParaRPr lang="fr-FR"/>
        </a:p>
      </dgm:t>
    </dgm:pt>
    <dgm:pt modelId="{81DA8C3B-EF6A-4184-A454-E7B250B0BDED}" type="parTrans" cxnId="{A613C46F-868F-45C3-8623-B785B8F65E4D}">
      <dgm:prSet/>
      <dgm:spPr/>
      <dgm:t>
        <a:bodyPr/>
        <a:lstStyle/>
        <a:p>
          <a:endParaRPr lang="fr-FR"/>
        </a:p>
      </dgm:t>
    </dgm:pt>
    <dgm:pt modelId="{1842BB55-31C3-4DA5-90DE-2F77FB653627}" type="pres">
      <dgm:prSet presAssocID="{9B6028A5-8307-4313-ABF9-3D7DCF0DC16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9511B31-D12F-4928-9F6D-206EF3CD5761}" type="pres">
      <dgm:prSet presAssocID="{9B6028A5-8307-4313-ABF9-3D7DCF0DC16D}" presName="ellipse" presStyleLbl="trBgShp" presStyleIdx="0" presStyleCnt="1"/>
      <dgm:spPr/>
    </dgm:pt>
    <dgm:pt modelId="{4B341E68-C48F-4F0F-AF0E-13CDCE68E665}" type="pres">
      <dgm:prSet presAssocID="{9B6028A5-8307-4313-ABF9-3D7DCF0DC16D}" presName="arrow1" presStyleLbl="fgShp" presStyleIdx="0" presStyleCnt="1"/>
      <dgm:spPr/>
    </dgm:pt>
    <dgm:pt modelId="{09DBB586-83A4-427E-9001-9F25E0652499}" type="pres">
      <dgm:prSet presAssocID="{9B6028A5-8307-4313-ABF9-3D7DCF0DC16D}" presName="rectangle" presStyleLbl="revTx" presStyleIdx="0" presStyleCnt="1" custLinFactNeighborX="-2138" custLinFactNeighborY="2540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781F09-DBCD-49B4-A150-B644CE5064F8}" type="pres">
      <dgm:prSet presAssocID="{9B6028A5-8307-4313-ABF9-3D7DCF0DC16D}" presName="funnel" presStyleLbl="trAlignAcc1" presStyleIdx="0" presStyleCnt="1"/>
      <dgm:spPr/>
    </dgm:pt>
  </dgm:ptLst>
  <dgm:cxnLst>
    <dgm:cxn modelId="{A613C46F-868F-45C3-8623-B785B8F65E4D}" srcId="{9B6028A5-8307-4313-ABF9-3D7DCF0DC16D}" destId="{21E1E60A-EFAC-4508-A3CA-28CC822E16B8}" srcOrd="0" destOrd="0" parTransId="{81DA8C3B-EF6A-4184-A454-E7B250B0BDED}" sibTransId="{7D4465B1-6CE6-4610-BF6C-02EFC3E76EE3}"/>
    <dgm:cxn modelId="{C5D8699C-6A5F-49B5-BB44-B1677F5F9FFB}" type="presOf" srcId="{9B6028A5-8307-4313-ABF9-3D7DCF0DC16D}" destId="{1842BB55-31C3-4DA5-90DE-2F77FB653627}" srcOrd="0" destOrd="0" presId="urn:microsoft.com/office/officeart/2005/8/layout/funnel1"/>
    <dgm:cxn modelId="{22A147B5-2066-464F-B203-B4515C34C2BA}" type="presOf" srcId="{21E1E60A-EFAC-4508-A3CA-28CC822E16B8}" destId="{09DBB586-83A4-427E-9001-9F25E0652499}" srcOrd="0" destOrd="0" presId="urn:microsoft.com/office/officeart/2005/8/layout/funnel1"/>
    <dgm:cxn modelId="{24690F05-1396-43A9-9B4F-07FDD75B44CF}" type="presParOf" srcId="{1842BB55-31C3-4DA5-90DE-2F77FB653627}" destId="{D9511B31-D12F-4928-9F6D-206EF3CD5761}" srcOrd="0" destOrd="0" presId="urn:microsoft.com/office/officeart/2005/8/layout/funnel1"/>
    <dgm:cxn modelId="{1AA0CFD2-A358-4B61-95FD-3A6CA6E40927}" type="presParOf" srcId="{1842BB55-31C3-4DA5-90DE-2F77FB653627}" destId="{4B341E68-C48F-4F0F-AF0E-13CDCE68E665}" srcOrd="1" destOrd="0" presId="urn:microsoft.com/office/officeart/2005/8/layout/funnel1"/>
    <dgm:cxn modelId="{8B1AE4B7-3DA4-488C-AB2A-E905BF58392D}" type="presParOf" srcId="{1842BB55-31C3-4DA5-90DE-2F77FB653627}" destId="{09DBB586-83A4-427E-9001-9F25E0652499}" srcOrd="2" destOrd="0" presId="urn:microsoft.com/office/officeart/2005/8/layout/funnel1"/>
    <dgm:cxn modelId="{FB26BA07-468D-4956-8437-D8C3CE443191}" type="presParOf" srcId="{1842BB55-31C3-4DA5-90DE-2F77FB653627}" destId="{C6781F09-DBCD-49B4-A150-B644CE5064F8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11B31-D12F-4928-9F6D-206EF3CD5761}">
      <dsp:nvSpPr>
        <dsp:cNvPr id="0" name=""/>
        <dsp:cNvSpPr/>
      </dsp:nvSpPr>
      <dsp:spPr>
        <a:xfrm>
          <a:off x="1461252" y="194576"/>
          <a:ext cx="3861595" cy="134108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1E68-C48F-4F0F-AF0E-13CDCE68E665}">
      <dsp:nvSpPr>
        <dsp:cNvPr id="0" name=""/>
        <dsp:cNvSpPr/>
      </dsp:nvSpPr>
      <dsp:spPr>
        <a:xfrm>
          <a:off x="3023851" y="3478429"/>
          <a:ext cx="748371" cy="47895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BB586-83A4-427E-9001-9F25E0652499}">
      <dsp:nvSpPr>
        <dsp:cNvPr id="0" name=""/>
        <dsp:cNvSpPr/>
      </dsp:nvSpPr>
      <dsp:spPr>
        <a:xfrm>
          <a:off x="1525145" y="3891530"/>
          <a:ext cx="3592182" cy="898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 </a:t>
          </a:r>
          <a:endParaRPr lang="fr-FR" sz="3200" kern="1200" dirty="0"/>
        </a:p>
      </dsp:txBody>
      <dsp:txXfrm>
        <a:off x="1525145" y="3891530"/>
        <a:ext cx="3592182" cy="898045"/>
      </dsp:txXfrm>
    </dsp:sp>
    <dsp:sp modelId="{C6781F09-DBCD-49B4-A150-B644CE5064F8}">
      <dsp:nvSpPr>
        <dsp:cNvPr id="0" name=""/>
        <dsp:cNvSpPr/>
      </dsp:nvSpPr>
      <dsp:spPr>
        <a:xfrm>
          <a:off x="1302597" y="29934"/>
          <a:ext cx="4190879" cy="335270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691-A2F7-4E28-8058-8BFEEB74C14A}" type="datetimeFigureOut">
              <a:rPr lang="fr-FR" smtClean="0"/>
              <a:pPr/>
              <a:t>12/11/2015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829C-71CD-4FA4-B5F5-FC02456F448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04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06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59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7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7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21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40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92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36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3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64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concatène les différents champs</a:t>
            </a:r>
            <a:r>
              <a:rPr lang="fr-FR" baseline="0" dirty="0" smtClean="0"/>
              <a:t> de textes et j’obtiens un vecteur de caractéristiques pour le bien.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66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599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271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605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743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355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934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049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22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7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673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3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27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8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4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735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5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1794-5E1B-4AB1-86DE-7B44512E1EC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250202" y="6406487"/>
            <a:ext cx="86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CA88566-D897-4B51-894D-B04DE719A21D}" type="slidenum">
              <a:rPr lang="fr-FR" smtClean="0"/>
              <a:t>‹#›</a:t>
            </a:fld>
            <a:r>
              <a:rPr lang="fr-FR" dirty="0" smtClean="0"/>
              <a:t>/93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2373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6CB1-E39F-45A2-AD39-C08A023B23E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4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C4C0-313A-4EFF-AB16-F421F3B44A4F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2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0AC3-7AA6-4D84-B154-56FAD26D52D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63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7806-C189-4D7C-9176-9395279F4E0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0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alphaModFix amt="1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C3092-ABEC-4800-B19B-236F0AC9F08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8" name="TextBox 7"/>
          <p:cNvSpPr txBox="1"/>
          <p:nvPr userDrawn="1"/>
        </p:nvSpPr>
        <p:spPr>
          <a:xfrm>
            <a:off x="11250202" y="6406487"/>
            <a:ext cx="86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CA88566-D897-4B51-894D-B04DE719A21D}" type="slidenum">
              <a:rPr lang="fr-FR" smtClean="0"/>
              <a:t>‹#›</a:t>
            </a:fld>
            <a:r>
              <a:rPr lang="fr-FR" dirty="0" smtClean="0"/>
              <a:t>/93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99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3" r:id="rId3"/>
    <p:sldLayoutId id="2147483734" r:id="rId4"/>
    <p:sldLayoutId id="2147483736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microsoft.com/office/2007/relationships/diagramDrawing" Target="../diagrams/drawing1.xml"/><Relationship Id="rId3" Type="http://schemas.openxmlformats.org/officeDocument/2006/relationships/image" Target="../media/image25.gif"/><Relationship Id="rId7" Type="http://schemas.openxmlformats.org/officeDocument/2006/relationships/image" Target="../media/image29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27.jpe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6.png"/><Relationship Id="rId9" Type="http://schemas.openxmlformats.org/officeDocument/2006/relationships/diagramData" Target="../diagrams/data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8.emf"/><Relationship Id="rId4" Type="http://schemas.openxmlformats.org/officeDocument/2006/relationships/oleObject" Target="../embeddings/oleObject1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3.wdp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gif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gif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451" y="2503686"/>
            <a:ext cx="7766936" cy="1646302"/>
          </a:xfrm>
        </p:spPr>
        <p:txBody>
          <a:bodyPr/>
          <a:lstStyle/>
          <a:p>
            <a:r>
              <a:rPr lang="fr-FR" dirty="0" smtClean="0"/>
              <a:t>Flat Rat</a:t>
            </a:r>
            <a:br>
              <a:rPr lang="fr-FR" dirty="0" smtClean="0"/>
            </a:br>
            <a:r>
              <a:rPr lang="fr-FR" sz="3200" dirty="0" smtClean="0"/>
              <a:t>The true price of your flat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2000" dirty="0" smtClean="0"/>
              <a:t>Corps des Mines</a:t>
            </a:r>
          </a:p>
          <a:p>
            <a:pPr algn="r"/>
            <a:r>
              <a:rPr lang="fr-FR" sz="1600" dirty="0" smtClean="0"/>
              <a:t>Novembre 2015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90694" y="1198404"/>
            <a:ext cx="3431707" cy="3882888"/>
            <a:chOff x="2082212" y="121186"/>
            <a:chExt cx="3431707" cy="3882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8719466">
              <a:off x="3657602" y="2323946"/>
              <a:ext cx="881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>
                  <a:solidFill>
                    <a:srgbClr val="00B050"/>
                  </a:solidFill>
                </a:rPr>
                <a:t>IMMO</a:t>
              </a:r>
              <a:endParaRPr lang="fr-FR" sz="2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 : Hugo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938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5" y="1416986"/>
            <a:ext cx="7002023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 : Marion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552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5" y="1416986"/>
            <a:ext cx="8114728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 : Christophe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017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 : Emmanuel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26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13" y="45637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 : Mathilde &amp; Adrien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268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</a:t>
            </a:r>
            <a:r>
              <a:rPr lang="fr-FR" sz="3200" dirty="0" err="1" smtClean="0">
                <a:solidFill>
                  <a:schemeClr val="tx1"/>
                </a:solidFill>
              </a:rPr>
              <a:t>crawling</a:t>
            </a:r>
            <a:endParaRPr lang="fr-FR" sz="3200" dirty="0" smtClean="0">
              <a:solidFill>
                <a:schemeClr val="tx1"/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983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Collecte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Web </a:t>
            </a:r>
            <a:r>
              <a:rPr lang="fr-FR" sz="2000" dirty="0" err="1" smtClean="0"/>
              <a:t>crawling</a:t>
            </a:r>
            <a:endParaRPr lang="fr-FR" sz="2000" dirty="0" smtClean="0"/>
          </a:p>
          <a:p>
            <a:pPr lvl="1"/>
            <a:r>
              <a:rPr lang="fr-FR" sz="1800" dirty="0" smtClean="0"/>
              <a:t>6 sites d’annonces immobilières</a:t>
            </a:r>
          </a:p>
        </p:txBody>
      </p:sp>
      <p:pic>
        <p:nvPicPr>
          <p:cNvPr id="2052" name="Picture 4" descr="C:\Users\Giovanna\Documents\GitHub\Webmining-2015\Soutenance\lafor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70" y="3427925"/>
            <a:ext cx="2698214" cy="26443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053" name="Picture 5" descr="C:\Users\Giovanna\Documents\GitHub\Webmining-2015\Soutenance\p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52" y="3427924"/>
            <a:ext cx="2903886" cy="26443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Giovanna\Documents\GitHub\Webmining-2015\Soutenance\selo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087" y="3427925"/>
            <a:ext cx="2752079" cy="2644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5715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Collecte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Web </a:t>
            </a:r>
            <a:r>
              <a:rPr lang="fr-FR" sz="2000" dirty="0" err="1" smtClean="0"/>
              <a:t>crawling</a:t>
            </a:r>
            <a:endParaRPr lang="fr-FR" sz="2000" dirty="0"/>
          </a:p>
          <a:p>
            <a:pPr lvl="1"/>
            <a:r>
              <a:rPr lang="fr-FR" sz="1800" dirty="0" smtClean="0"/>
              <a:t>6 sites d’annonces immobilières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r>
              <a:rPr lang="fr-FR" sz="2000" dirty="0" smtClean="0"/>
              <a:t>Open data</a:t>
            </a:r>
          </a:p>
          <a:p>
            <a:pPr lvl="1"/>
            <a:r>
              <a:rPr lang="fr-FR" dirty="0" smtClean="0"/>
              <a:t>RATP</a:t>
            </a:r>
          </a:p>
          <a:p>
            <a:pPr lvl="1"/>
            <a:r>
              <a:rPr lang="fr-FR" dirty="0" smtClean="0"/>
              <a:t>Ville de Paris</a:t>
            </a:r>
          </a:p>
        </p:txBody>
      </p:sp>
      <p:cxnSp>
        <p:nvCxnSpPr>
          <p:cNvPr id="7" name="Straight Arrow Connector 6"/>
          <p:cNvCxnSpPr>
            <a:endCxn id="16" idx="1"/>
          </p:cNvCxnSpPr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3294167" y="3991043"/>
            <a:ext cx="3265982" cy="24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560149" y="3624082"/>
            <a:ext cx="3226080" cy="7339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>
                <a:solidFill>
                  <a:schemeClr val="accent1"/>
                </a:solidFill>
              </a:rPr>
              <a:t>-</a:t>
            </a:r>
            <a:r>
              <a:rPr lang="fr-FR" sz="1800" dirty="0" smtClean="0"/>
              <a:t> Localisation des biens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accent1"/>
                </a:solidFill>
              </a:rPr>
              <a:t>-</a:t>
            </a:r>
            <a:r>
              <a:rPr lang="fr-FR" dirty="0" smtClean="0"/>
              <a:t> Visualisation sur une carte</a:t>
            </a:r>
            <a:endParaRPr lang="fr-FR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013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1"/>
                </a:solidFill>
              </a:rPr>
              <a:t>Objectif : </a:t>
            </a:r>
            <a:r>
              <a:rPr lang="fr-FR" dirty="0" smtClean="0"/>
              <a:t>récupérer des informations dans des pages HTML</a:t>
            </a:r>
          </a:p>
        </p:txBody>
      </p:sp>
      <p:pic>
        <p:nvPicPr>
          <p:cNvPr id="6" name="Picture 4" descr="C:\Users\Giovanna\Documents\GitHub\Webmining-2015\Soutenance\htm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59" y="2113003"/>
            <a:ext cx="7267615" cy="4588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33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Objectif : </a:t>
            </a:r>
            <a:r>
              <a:rPr lang="fr-FR" dirty="0"/>
              <a:t>récupérer des informations dans des pages HTML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Développement de </a:t>
            </a:r>
            <a:r>
              <a:rPr lang="fr-FR" dirty="0" smtClean="0">
                <a:solidFill>
                  <a:schemeClr val="accent1"/>
                </a:solidFill>
              </a:rPr>
              <a:t>robots d’indexation</a:t>
            </a:r>
          </a:p>
          <a:p>
            <a:pPr lvl="1"/>
            <a:r>
              <a:rPr lang="fr-FR" dirty="0" smtClean="0"/>
              <a:t>Fouillent le web récursivement à partir d’une URL de départ</a:t>
            </a:r>
          </a:p>
          <a:p>
            <a:pPr lvl="1"/>
            <a:r>
              <a:rPr lang="fr-FR" dirty="0" smtClean="0"/>
              <a:t>Extraient des données via les balises HTML</a:t>
            </a:r>
          </a:p>
        </p:txBody>
      </p:sp>
      <p:pic>
        <p:nvPicPr>
          <p:cNvPr id="11" name="Picture 3" descr="C:\Users\Giovanna\Documents\GitHub\Webmining-2015\Soutenance\scrapy-big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25" y="3521975"/>
            <a:ext cx="1905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565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 smtClean="0"/>
              <a:t>Introduction : le PESTO </a:t>
            </a:r>
            <a:r>
              <a:rPr lang="fr-FR" sz="4400" dirty="0" err="1" smtClean="0"/>
              <a:t>Webmining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Stratégie de fouille</a:t>
            </a:r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77334" y="1622854"/>
            <a:ext cx="3647531" cy="4418507"/>
          </a:xfrm>
        </p:spPr>
        <p:txBody>
          <a:bodyPr/>
          <a:lstStyle/>
          <a:p>
            <a:r>
              <a:rPr lang="fr-FR" dirty="0" smtClean="0"/>
              <a:t>Un robot d’indexation par site</a:t>
            </a:r>
          </a:p>
          <a:p>
            <a:endParaRPr lang="fr-FR" sz="1000" dirty="0" smtClean="0"/>
          </a:p>
          <a:p>
            <a:endParaRPr lang="fr-FR" sz="1000" dirty="0"/>
          </a:p>
          <a:p>
            <a:r>
              <a:rPr lang="fr-FR" dirty="0" smtClean="0"/>
              <a:t>Développement :</a:t>
            </a:r>
          </a:p>
          <a:p>
            <a:pPr lvl="1"/>
            <a:r>
              <a:rPr lang="fr-FR" dirty="0" smtClean="0"/>
              <a:t>Définir les URL de départ</a:t>
            </a:r>
          </a:p>
          <a:p>
            <a:pPr lvl="1"/>
            <a:r>
              <a:rPr lang="fr-FR" dirty="0" smtClean="0">
                <a:solidFill>
                  <a:schemeClr val="accent4"/>
                </a:solidFill>
              </a:rPr>
              <a:t>Définir des règles pour cliquer sur tous les liens d’annonces</a:t>
            </a:r>
          </a:p>
          <a:p>
            <a:pPr lvl="1"/>
            <a:r>
              <a:rPr lang="fr-FR" dirty="0" smtClean="0"/>
              <a:t>Extraire les caractéristiques du bien pour chaque page d’annonce</a:t>
            </a:r>
          </a:p>
        </p:txBody>
      </p:sp>
      <p:pic>
        <p:nvPicPr>
          <p:cNvPr id="5" name="Picture 8" descr="C:\Users\Giovanna\Documents\GitHub\Webmining-2015\Soutenance\seloge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74724" y="230659"/>
            <a:ext cx="3188044" cy="61783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4036541" y="2372498"/>
            <a:ext cx="1738183" cy="13015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36541" y="3674076"/>
            <a:ext cx="1738183" cy="271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36541" y="3674076"/>
            <a:ext cx="1738183" cy="1153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36541" y="3674076"/>
            <a:ext cx="1738183" cy="2100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684108" y="667265"/>
            <a:ext cx="626076" cy="48603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625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l’URL de départ</a:t>
            </a:r>
            <a:endParaRPr lang="fr-FR" dirty="0"/>
          </a:p>
        </p:txBody>
      </p:sp>
      <p:sp>
        <p:nvSpPr>
          <p:cNvPr id="41" name="Content Placeholder 2"/>
          <p:cNvSpPr>
            <a:spLocks noGrp="1"/>
          </p:cNvSpPr>
          <p:nvPr>
            <p:ph sz="half" idx="1"/>
          </p:nvPr>
        </p:nvSpPr>
        <p:spPr>
          <a:xfrm>
            <a:off x="685572" y="1493412"/>
            <a:ext cx="8581996" cy="3880772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Idée naïve : </a:t>
            </a:r>
            <a:r>
              <a:rPr lang="fr-FR" dirty="0" smtClean="0"/>
              <a:t>rechercher les appartements en vente à Paris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2"/>
          </p:nvPr>
        </p:nvSpPr>
        <p:spPr>
          <a:xfrm>
            <a:off x="5798424" y="2302099"/>
            <a:ext cx="4184034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4"/>
                </a:solidFill>
              </a:rPr>
              <a:t>Problèmes </a:t>
            </a:r>
            <a:r>
              <a:rPr lang="fr-FR" dirty="0">
                <a:solidFill>
                  <a:schemeClr val="accent4"/>
                </a:solidFill>
              </a:rPr>
              <a:t>:</a:t>
            </a:r>
          </a:p>
          <a:p>
            <a:pPr lvl="1"/>
            <a:r>
              <a:rPr lang="fr-FR" dirty="0"/>
              <a:t>seulement 20 objets sont </a:t>
            </a:r>
            <a:r>
              <a:rPr lang="fr-FR" dirty="0" smtClean="0"/>
              <a:t>affichés sur la page</a:t>
            </a:r>
            <a:endParaRPr lang="fr-FR" dirty="0"/>
          </a:p>
          <a:p>
            <a:pPr lvl="1"/>
            <a:r>
              <a:rPr lang="fr-FR" dirty="0"/>
              <a:t>même en tournant les pages seulement 2000 objets sur 18346 sont accessibles </a:t>
            </a:r>
            <a:r>
              <a:rPr lang="fr-FR" dirty="0" smtClean="0"/>
              <a:t>!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Il faut donc utiliser une </a:t>
            </a:r>
            <a:r>
              <a:rPr lang="fr-FR" dirty="0" smtClean="0"/>
              <a:t>liste d’URL </a:t>
            </a:r>
            <a:r>
              <a:rPr lang="fr-FR" dirty="0"/>
              <a:t>au départ de la </a:t>
            </a:r>
            <a:r>
              <a:rPr lang="fr-FR" dirty="0" smtClean="0"/>
              <a:t>fouille</a:t>
            </a:r>
            <a:endParaRPr lang="fr-FR" dirty="0"/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71" y="2597631"/>
            <a:ext cx="4284448" cy="25657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6" y="5374184"/>
            <a:ext cx="4305458" cy="985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Oval 41"/>
          <p:cNvSpPr/>
          <p:nvPr/>
        </p:nvSpPr>
        <p:spPr>
          <a:xfrm>
            <a:off x="1309816" y="3707027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Oval 42"/>
          <p:cNvSpPr/>
          <p:nvPr/>
        </p:nvSpPr>
        <p:spPr>
          <a:xfrm>
            <a:off x="906162" y="5263979"/>
            <a:ext cx="873211" cy="36246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29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58" y="2425360"/>
            <a:ext cx="3413588" cy="3636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Oval 38"/>
          <p:cNvSpPr/>
          <p:nvPr/>
        </p:nvSpPr>
        <p:spPr>
          <a:xfrm>
            <a:off x="5996907" y="3172154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0505" y="4899349"/>
            <a:ext cx="372218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url</a:t>
            </a:r>
            <a:endParaRPr lang="fr-FR" sz="12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782723" y="5028068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572192" y="175744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>
                <a:solidFill>
                  <a:schemeClr val="accent4"/>
                </a:solidFill>
              </a:rPr>
              <a:t>r</a:t>
            </a:r>
            <a:r>
              <a:rPr lang="fr-FR" sz="1200" dirty="0" smtClean="0">
                <a:solidFill>
                  <a:schemeClr val="accent4"/>
                </a:solidFill>
              </a:rPr>
              <a:t>echerches filtrées par arrondissement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30914" y="2807601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page suivante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des résultats de recherche</a:t>
            </a:r>
            <a:endParaRPr lang="fr-FR" sz="1200" dirty="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70298" y="3906745"/>
            <a:ext cx="966931" cy="677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100" dirty="0"/>
              <a:t>- id</a:t>
            </a:r>
          </a:p>
          <a:p>
            <a:r>
              <a:rPr lang="fr-FR" sz="1100" dirty="0"/>
              <a:t>- url</a:t>
            </a:r>
          </a:p>
        </p:txBody>
      </p:sp>
      <p:cxnSp>
        <p:nvCxnSpPr>
          <p:cNvPr id="26" name="Elbow Connector 25"/>
          <p:cNvCxnSpPr>
            <a:stCxn id="24" idx="2"/>
            <a:endCxn id="24" idx="3"/>
          </p:cNvCxnSpPr>
          <p:nvPr/>
        </p:nvCxnSpPr>
        <p:spPr>
          <a:xfrm rot="5400000" flipH="1" flipV="1">
            <a:off x="3954113" y="2858977"/>
            <a:ext cx="369332" cy="1005243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2"/>
            <a:endCxn id="24" idx="0"/>
          </p:cNvCxnSpPr>
          <p:nvPr/>
        </p:nvCxnSpPr>
        <p:spPr>
          <a:xfrm>
            <a:off x="2010343" y="2311443"/>
            <a:ext cx="1625815" cy="496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2"/>
            <a:endCxn id="25" idx="0"/>
          </p:cNvCxnSpPr>
          <p:nvPr/>
        </p:nvCxnSpPr>
        <p:spPr>
          <a:xfrm>
            <a:off x="2010343" y="2311443"/>
            <a:ext cx="343421" cy="15953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492340" y="3546265"/>
            <a:ext cx="438666" cy="360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19" name="Picture 2" descr="C:\Users\Giovanna\Documents\GitHub\Webmining-2015\Soutenance\bie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05246" y="932543"/>
            <a:ext cx="3870992" cy="5517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6376878" y="152987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1" name="TextBox 20"/>
          <p:cNvSpPr txBox="1"/>
          <p:nvPr/>
        </p:nvSpPr>
        <p:spPr>
          <a:xfrm>
            <a:off x="5884435" y="1399611"/>
            <a:ext cx="49244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titre</a:t>
            </a:r>
            <a:endParaRPr lang="fr-FR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27716" y="1757445"/>
            <a:ext cx="449162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prix</a:t>
            </a:r>
            <a:endParaRPr lang="fr-F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425977" y="4969168"/>
            <a:ext cx="95090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description</a:t>
            </a:r>
            <a:endParaRPr lang="fr-FR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324987" y="5941243"/>
            <a:ext cx="105189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informations</a:t>
            </a:r>
            <a:endParaRPr lang="fr-FR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76878" y="1895944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76878" y="5107667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76878" y="607974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572192" y="175744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>
                <a:solidFill>
                  <a:schemeClr val="accent4"/>
                </a:solidFill>
              </a:rPr>
              <a:t>r</a:t>
            </a:r>
            <a:r>
              <a:rPr lang="fr-FR" sz="1200" dirty="0" smtClean="0">
                <a:solidFill>
                  <a:schemeClr val="accent4"/>
                </a:solidFill>
              </a:rPr>
              <a:t>echerches filtrées par arrondissement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30914" y="2807601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page suivante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des résultats de recherche</a:t>
            </a:r>
            <a:endParaRPr lang="fr-FR" sz="1200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70298" y="3906745"/>
            <a:ext cx="966931" cy="677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100" dirty="0"/>
              <a:t>- id</a:t>
            </a:r>
          </a:p>
          <a:p>
            <a:r>
              <a:rPr lang="fr-FR" sz="1100" dirty="0"/>
              <a:t>- url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15796" y="4969168"/>
            <a:ext cx="1075936" cy="16927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Bien</a:t>
            </a:r>
          </a:p>
          <a:p>
            <a:r>
              <a:rPr lang="fr-FR" sz="1100" dirty="0" smtClean="0"/>
              <a:t>- id</a:t>
            </a:r>
            <a:endParaRPr lang="fr-FR" sz="1100" dirty="0"/>
          </a:p>
          <a:p>
            <a:r>
              <a:rPr lang="fr-FR" sz="1100" dirty="0" smtClean="0"/>
              <a:t>- url</a:t>
            </a:r>
          </a:p>
          <a:p>
            <a:r>
              <a:rPr lang="fr-FR" sz="1100" dirty="0" smtClean="0"/>
              <a:t>- titre</a:t>
            </a:r>
          </a:p>
          <a:p>
            <a:r>
              <a:rPr lang="fr-FR" sz="1100" dirty="0" smtClean="0"/>
              <a:t>- description</a:t>
            </a:r>
          </a:p>
          <a:p>
            <a:r>
              <a:rPr lang="fr-FR" sz="1100" dirty="0" smtClean="0"/>
              <a:t>- localisation</a:t>
            </a:r>
          </a:p>
          <a:p>
            <a:r>
              <a:rPr lang="fr-FR" sz="1100" dirty="0" smtClean="0"/>
              <a:t>- informations</a:t>
            </a:r>
          </a:p>
          <a:p>
            <a:r>
              <a:rPr lang="fr-FR" sz="1100" dirty="0" smtClean="0"/>
              <a:t>- métros</a:t>
            </a:r>
          </a:p>
          <a:p>
            <a:r>
              <a:rPr lang="fr-FR" sz="1100" dirty="0" smtClean="0"/>
              <a:t>- agence</a:t>
            </a:r>
          </a:p>
        </p:txBody>
      </p:sp>
      <p:cxnSp>
        <p:nvCxnSpPr>
          <p:cNvPr id="42" name="Straight Arrow Connector 41"/>
          <p:cNvCxnSpPr>
            <a:stCxn id="40" idx="2"/>
            <a:endCxn id="41" idx="0"/>
          </p:cNvCxnSpPr>
          <p:nvPr/>
        </p:nvCxnSpPr>
        <p:spPr>
          <a:xfrm>
            <a:off x="2353764" y="4583853"/>
            <a:ext cx="0" cy="385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9" idx="2"/>
            <a:endCxn id="39" idx="3"/>
          </p:cNvCxnSpPr>
          <p:nvPr/>
        </p:nvCxnSpPr>
        <p:spPr>
          <a:xfrm rot="5400000" flipH="1" flipV="1">
            <a:off x="3954113" y="2858977"/>
            <a:ext cx="369332" cy="1005243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2"/>
            <a:endCxn id="39" idx="0"/>
          </p:cNvCxnSpPr>
          <p:nvPr/>
        </p:nvCxnSpPr>
        <p:spPr>
          <a:xfrm>
            <a:off x="2010343" y="2311443"/>
            <a:ext cx="1625815" cy="496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2"/>
            <a:endCxn id="40" idx="0"/>
          </p:cNvCxnSpPr>
          <p:nvPr/>
        </p:nvCxnSpPr>
        <p:spPr>
          <a:xfrm>
            <a:off x="2010343" y="2311443"/>
            <a:ext cx="343421" cy="15953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492340" y="3546265"/>
            <a:ext cx="438666" cy="360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496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du 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839" y="1839184"/>
            <a:ext cx="4967416" cy="469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6 robots d’indexation implémentés</a:t>
            </a:r>
          </a:p>
          <a:p>
            <a:pPr lvl="1">
              <a:lnSpc>
                <a:spcPct val="150000"/>
              </a:lnSpc>
            </a:pPr>
            <a:r>
              <a:rPr lang="fr-FR" dirty="0" smtClean="0">
                <a:solidFill>
                  <a:schemeClr val="accent1"/>
                </a:solidFill>
              </a:rPr>
              <a:t>Difficultés : </a:t>
            </a:r>
            <a:r>
              <a:rPr lang="fr-FR" dirty="0" smtClean="0"/>
              <a:t>variabilité des cas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accent1"/>
                </a:solidFill>
              </a:rPr>
              <a:t>Avantages : </a:t>
            </a:r>
            <a:r>
              <a:rPr lang="fr-FR" dirty="0"/>
              <a:t>code </a:t>
            </a:r>
            <a:r>
              <a:rPr lang="fr-FR" dirty="0" smtClean="0"/>
              <a:t>flexible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Stratégie de politesse : attention à la </a:t>
            </a:r>
            <a:r>
              <a:rPr lang="fr-FR" i="1" dirty="0" err="1"/>
              <a:t>blacklist</a:t>
            </a:r>
            <a:r>
              <a:rPr lang="fr-FR" dirty="0"/>
              <a:t> </a:t>
            </a:r>
            <a:r>
              <a:rPr lang="fr-FR" dirty="0" smtClean="0"/>
              <a:t>!</a:t>
            </a:r>
          </a:p>
          <a:p>
            <a:pPr lvl="1">
              <a:lnSpc>
                <a:spcPct val="150000"/>
              </a:lnSpc>
            </a:pPr>
            <a:endParaRPr lang="fr-FR" dirty="0"/>
          </a:p>
          <a:p>
            <a:pPr>
              <a:lnSpc>
                <a:spcPct val="150000"/>
              </a:lnSpc>
            </a:pPr>
            <a:r>
              <a:rPr lang="fr-FR" dirty="0" smtClean="0"/>
              <a:t>Formation d’une base de 18 000 annonces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Stratégie </a:t>
            </a:r>
            <a:r>
              <a:rPr lang="fr-FR" dirty="0"/>
              <a:t>de </a:t>
            </a:r>
            <a:r>
              <a:rPr lang="fr-FR" dirty="0" smtClean="0"/>
              <a:t>revisite : mise à jour en quelques heures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pic>
        <p:nvPicPr>
          <p:cNvPr id="5" name="Picture 2" descr="C:\Users\Giovanna\Documents\GitHub\Webmining-2015\website-map\carte_arrondissements\logo-explorim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670" y="1951977"/>
            <a:ext cx="1443618" cy="27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Giovanna\Documents\GitHub\Webmining-2015\website-map\carte_arrondissements\logo-fnai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197" y="3550511"/>
            <a:ext cx="859966" cy="6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Giovanna\Documents\GitHub\Webmining-2015\website-map\carte_arrondissements\logo-lafor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37" y="3075451"/>
            <a:ext cx="637073" cy="6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Giovanna\Documents\GitHub\Webmining-2015\website-map\carte_arrondissements\logo-selog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757" y="2906700"/>
            <a:ext cx="1066241" cy="33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Giovanna\Documents\GitHub\Webmining-2015\website-map\carte_arrondissements\logo-paruvend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36" y="2324070"/>
            <a:ext cx="1409785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Giovanna\Documents\GitHub\Webmining-2015\website-map\carte_arrondissements\logo-pa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73" y="2339991"/>
            <a:ext cx="1024173" cy="56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32" y="5262399"/>
            <a:ext cx="1033707" cy="116737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034520868"/>
              </p:ext>
            </p:extLst>
          </p:nvPr>
        </p:nvGraphicFramePr>
        <p:xfrm>
          <a:off x="4042598" y="1155723"/>
          <a:ext cx="6796075" cy="4789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236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647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Entrée : fichier d’annonces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58054" y="2254269"/>
            <a:ext cx="4263528" cy="296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Une annonce = plusieurs champs textes</a:t>
            </a:r>
          </a:p>
          <a:p>
            <a:r>
              <a:rPr lang="fr-FR" dirty="0" smtClean="0"/>
              <a:t>Url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Infos</a:t>
            </a:r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Description</a:t>
            </a:r>
          </a:p>
          <a:p>
            <a:r>
              <a:rPr lang="fr-FR" dirty="0" smtClean="0"/>
              <a:t>Prix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02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771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9" y="2886418"/>
            <a:ext cx="6063474" cy="1280887"/>
          </a:xfrm>
        </p:spPr>
        <p:txBody>
          <a:bodyPr/>
          <a:lstStyle/>
          <a:p>
            <a:pPr algn="ctr"/>
            <a:r>
              <a:rPr lang="fr-FR" dirty="0" smtClean="0"/>
              <a:t>Première étape : liste de caractéristiques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53" y="544991"/>
            <a:ext cx="2011268" cy="61262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9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4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web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Web : exploration du web pour obtenir des </a:t>
            </a:r>
            <a:r>
              <a:rPr lang="fr-FR" dirty="0" smtClean="0"/>
              <a:t>données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Mining : exploitation de grands jeux de données </a:t>
            </a:r>
          </a:p>
          <a:p>
            <a:endParaRPr lang="fr-FR" dirty="0"/>
          </a:p>
          <a:p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…machine </a:t>
            </a:r>
            <a:r>
              <a:rPr lang="fr-FR" dirty="0" err="1" smtClean="0"/>
              <a:t>learning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00" y="1930400"/>
            <a:ext cx="6215197" cy="3822838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13288" y="2142390"/>
            <a:ext cx="741133" cy="518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9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51418" y="2121384"/>
            <a:ext cx="1728820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84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50316" y="2126841"/>
            <a:ext cx="1169983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7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8667" y="2924840"/>
            <a:ext cx="971898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0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095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61576" y="4418442"/>
            <a:ext cx="545805" cy="353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83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soit un </a:t>
            </a:r>
            <a:r>
              <a:rPr lang="fr-FR" dirty="0" smtClean="0">
                <a:solidFill>
                  <a:srgbClr val="FF0000"/>
                </a:solidFill>
              </a:rPr>
              <a:t>nombre dans un groupe de mots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6479457" y="2950888"/>
            <a:ext cx="1048662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6139698" y="2169132"/>
            <a:ext cx="1740540" cy="471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09080" y="3298183"/>
            <a:ext cx="865891" cy="389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26022" y="3779778"/>
            <a:ext cx="123200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Pieces : 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0453" y="1882691"/>
            <a:ext cx="11788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Ardt : 16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6373" y="2711951"/>
            <a:ext cx="11437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Etage : 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4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Coordonnées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Pourquoi ?</a:t>
            </a:r>
          </a:p>
          <a:p>
            <a:r>
              <a:rPr lang="fr-FR" u="sng" dirty="0" smtClean="0"/>
              <a:t>Déterminant</a:t>
            </a:r>
            <a:r>
              <a:rPr lang="fr-FR" dirty="0" smtClean="0"/>
              <a:t> dans le prix d’un bien</a:t>
            </a:r>
          </a:p>
          <a:p>
            <a:r>
              <a:rPr lang="fr-FR" dirty="0" smtClean="0"/>
              <a:t>Coordonnées arrondissements : pas assez </a:t>
            </a:r>
            <a:r>
              <a:rPr lang="fr-FR" u="sng" dirty="0" smtClean="0"/>
              <a:t>précis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Comment ?</a:t>
            </a:r>
          </a:p>
          <a:p>
            <a:r>
              <a:rPr lang="fr-FR" dirty="0" smtClean="0"/>
              <a:t>Base de données des </a:t>
            </a:r>
            <a:r>
              <a:rPr lang="fr-FR" u="sng" dirty="0" smtClean="0"/>
              <a:t>rues</a:t>
            </a:r>
            <a:r>
              <a:rPr lang="fr-FR" dirty="0" smtClean="0"/>
              <a:t> et des </a:t>
            </a:r>
            <a:r>
              <a:rPr lang="fr-FR" u="sng" dirty="0" smtClean="0"/>
              <a:t>métros</a:t>
            </a:r>
            <a:r>
              <a:rPr lang="fr-FR" dirty="0" smtClean="0"/>
              <a:t> de Paris</a:t>
            </a:r>
          </a:p>
          <a:p>
            <a:pPr marL="457200" lvl="1" indent="0">
              <a:buNone/>
            </a:pPr>
            <a:r>
              <a:rPr lang="fr-FR" sz="1400" dirty="0" smtClean="0"/>
              <a:t>Metros en opendata, scrapping Gmaps pour les rues (merci Marion)</a:t>
            </a:r>
          </a:p>
          <a:p>
            <a:r>
              <a:rPr lang="fr-FR" dirty="0" smtClean="0"/>
              <a:t>Recherche comme pour les features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Conséquences</a:t>
            </a:r>
          </a:p>
          <a:p>
            <a:r>
              <a:rPr lang="fr-FR" dirty="0" smtClean="0"/>
              <a:t>Multiplication du temps de traitement </a:t>
            </a:r>
            <a:r>
              <a:rPr lang="fr-FR" u="sng" dirty="0" smtClean="0"/>
              <a:t>par 10</a:t>
            </a:r>
          </a:p>
          <a:p>
            <a:pPr marL="457200" lvl="1" indent="0">
              <a:buNone/>
            </a:pPr>
            <a:r>
              <a:rPr lang="fr-FR" sz="1400" dirty="0" smtClean="0"/>
              <a:t>(</a:t>
            </a:r>
            <a:r>
              <a:rPr lang="fr-FR" sz="1400" dirty="0" smtClean="0">
                <a:solidFill>
                  <a:srgbClr val="00B050"/>
                </a:solidFill>
              </a:rPr>
              <a:t>&lt;100 features</a:t>
            </a:r>
            <a:r>
              <a:rPr lang="fr-FR" sz="1400" dirty="0" smtClean="0"/>
              <a:t> vs. </a:t>
            </a:r>
            <a:r>
              <a:rPr lang="fr-FR" sz="1400" dirty="0" smtClean="0">
                <a:solidFill>
                  <a:srgbClr val="FF0000"/>
                </a:solidFill>
              </a:rPr>
              <a:t>5000 rues et métros</a:t>
            </a:r>
            <a:r>
              <a:rPr lang="fr-FR" sz="1400" dirty="0" smtClean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54" y="4793380"/>
            <a:ext cx="2106001" cy="1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Genèse du projet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« Exploiter des données internet pour </a:t>
            </a:r>
            <a:r>
              <a:rPr lang="fr-FR" b="1" u="sng" dirty="0" smtClean="0"/>
              <a:t>estimer</a:t>
            </a:r>
            <a:r>
              <a:rPr lang="fr-FR" b="1" dirty="0" smtClean="0"/>
              <a:t> le </a:t>
            </a:r>
            <a:r>
              <a:rPr lang="fr-FR" b="1" u="sng" dirty="0" smtClean="0"/>
              <a:t>prix</a:t>
            </a:r>
            <a:r>
              <a:rPr lang="fr-FR" b="1" dirty="0" smtClean="0"/>
              <a:t> d’un </a:t>
            </a:r>
            <a:r>
              <a:rPr lang="fr-FR" b="1" u="sng" dirty="0" smtClean="0"/>
              <a:t>appartement</a:t>
            </a:r>
            <a:r>
              <a:rPr lang="fr-FR" b="1" dirty="0" smtClean="0"/>
              <a:t>. »</a:t>
            </a:r>
          </a:p>
          <a:p>
            <a:pPr marL="0" indent="0" algn="ctr">
              <a:buNone/>
            </a:pPr>
            <a:endParaRPr lang="fr-FR" b="1" dirty="0"/>
          </a:p>
          <a:p>
            <a:pPr>
              <a:buFont typeface="+mj-lt"/>
              <a:buAutoNum type="arabicPeriod"/>
            </a:pPr>
            <a:endParaRPr lang="fr-FR" sz="1600" dirty="0"/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Le prix : </a:t>
            </a:r>
            <a:r>
              <a:rPr lang="fr-FR" sz="1600" dirty="0" smtClean="0"/>
              <a:t>réel ? </a:t>
            </a:r>
            <a:r>
              <a:rPr lang="fr-FR" sz="1600" dirty="0"/>
              <a:t>a</a:t>
            </a:r>
            <a:r>
              <a:rPr lang="fr-FR" sz="1600" dirty="0" smtClean="0"/>
              <a:t>nnonce ? </a:t>
            </a:r>
            <a:r>
              <a:rPr lang="fr-FR" sz="1600" dirty="0"/>
              <a:t>à</a:t>
            </a:r>
            <a:r>
              <a:rPr lang="fr-FR" sz="1600" dirty="0" smtClean="0"/>
              <a:t> la vente ? à la location ? </a:t>
            </a:r>
          </a:p>
          <a:p>
            <a:pPr marL="457200" lvl="1" indent="0">
              <a:buNone/>
            </a:pPr>
            <a:r>
              <a:rPr lang="fr-FR" sz="1400" dirty="0"/>
              <a:t>	</a:t>
            </a:r>
            <a:r>
              <a:rPr lang="fr-FR" dirty="0" smtClean="0"/>
              <a:t>Prix de vente</a:t>
            </a:r>
          </a:p>
          <a:p>
            <a:pPr marL="457200" lvl="1" indent="0">
              <a:buNone/>
            </a:pPr>
            <a:endParaRPr lang="fr-FR" dirty="0"/>
          </a:p>
          <a:p>
            <a:pPr>
              <a:buFont typeface="+mj-lt"/>
              <a:buAutoNum type="arabicPeriod"/>
            </a:pPr>
            <a:r>
              <a:rPr lang="fr-FR" sz="1600" b="1" dirty="0"/>
              <a:t>Estimer</a:t>
            </a:r>
            <a:r>
              <a:rPr lang="fr-FR" sz="1600" dirty="0"/>
              <a:t> : pour </a:t>
            </a:r>
            <a:r>
              <a:rPr lang="fr-FR" sz="1600" dirty="0" smtClean="0"/>
              <a:t>qui ?</a:t>
            </a:r>
            <a:endParaRPr lang="fr-FR" sz="1600" dirty="0"/>
          </a:p>
          <a:p>
            <a:pPr marL="914400" lvl="2" indent="0">
              <a:buNone/>
            </a:pPr>
            <a:r>
              <a:rPr lang="fr-FR" sz="1600" dirty="0" smtClean="0"/>
              <a:t>Pour le vendeur et pour l’acheteur (fonction de recherche)</a:t>
            </a:r>
          </a:p>
          <a:p>
            <a:pPr marL="914400" lvl="2" indent="0">
              <a:buNone/>
            </a:pPr>
            <a:endParaRPr lang="fr-FR" sz="1600" dirty="0" smtClean="0"/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Appartements :</a:t>
            </a:r>
            <a:r>
              <a:rPr lang="fr-FR" sz="1400" b="1" dirty="0" smtClean="0"/>
              <a:t> </a:t>
            </a:r>
            <a:r>
              <a:rPr lang="fr-FR" sz="1600" dirty="0"/>
              <a:t>m</a:t>
            </a:r>
            <a:r>
              <a:rPr lang="fr-FR" sz="1600" dirty="0" smtClean="0"/>
              <a:t>aisons aussi ? limité à une région ? </a:t>
            </a:r>
            <a:r>
              <a:rPr lang="fr-FR" sz="1600" dirty="0"/>
              <a:t>u</a:t>
            </a:r>
            <a:r>
              <a:rPr lang="fr-FR" sz="1600" dirty="0" smtClean="0"/>
              <a:t>n département ? Paris ?</a:t>
            </a:r>
          </a:p>
          <a:p>
            <a:pPr marL="914400" lvl="2" indent="0">
              <a:buNone/>
            </a:pPr>
            <a:r>
              <a:rPr lang="fr-FR" sz="1600" dirty="0" smtClean="0"/>
              <a:t>Appartements en vente à Paris</a:t>
            </a:r>
            <a:endParaRPr lang="fr-F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Problèmes rencontrés (et traités)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Distinction entre caractéristiques proches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de </a:t>
            </a:r>
            <a:r>
              <a:rPr lang="fr-FR" u="sng" dirty="0" smtClean="0"/>
              <a:t>120 m2</a:t>
            </a:r>
            <a:r>
              <a:rPr lang="fr-FR" dirty="0" smtClean="0"/>
              <a:t> avec séjour de </a:t>
            </a:r>
            <a:r>
              <a:rPr lang="fr-FR" u="sng" dirty="0" smtClean="0"/>
              <a:t>30 m2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Tournures de phrases négatives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6eme étage </a:t>
            </a:r>
            <a:r>
              <a:rPr lang="fr-FR" u="sng" dirty="0" smtClean="0"/>
              <a:t>sans ascenseur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Nombres en toutes lettres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Très bien situé, </a:t>
            </a:r>
            <a:r>
              <a:rPr lang="fr-FR" u="sng" dirty="0" smtClean="0"/>
              <a:t>six pièces</a:t>
            </a:r>
            <a:r>
              <a:rPr lang="fr-FR" dirty="0" smtClean="0"/>
              <a:t> au 4eme étage »</a:t>
            </a:r>
          </a:p>
          <a:p>
            <a:r>
              <a:rPr lang="fr-FR" dirty="0" smtClean="0"/>
              <a:t>Fautes de français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Appart’ avec khav 6eme etaj »</a:t>
            </a:r>
          </a:p>
          <a:p>
            <a:r>
              <a:rPr lang="fr-FR" dirty="0" smtClean="0"/>
              <a:t>Ponctuation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Nombre de pièces : 2 ; etage, 3eme</a:t>
            </a:r>
          </a:p>
          <a:p>
            <a:r>
              <a:rPr lang="fr-FR" dirty="0" smtClean="0"/>
              <a:t>Multiplicité des tournures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9</a:t>
            </a:r>
            <a:r>
              <a:rPr lang="fr-FR" baseline="30000" dirty="0" smtClean="0"/>
              <a:t>e</a:t>
            </a:r>
            <a:r>
              <a:rPr lang="fr-FR" dirty="0" smtClean="0"/>
              <a:t>/9eme   ardt/ard/art/arrondissement   /    Paris 9eme    /    75009</a:t>
            </a:r>
          </a:p>
          <a:p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7810" y="3863522"/>
            <a:ext cx="642486" cy="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958926">
            <a:off x="7207324" y="2699133"/>
            <a:ext cx="235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6600"/>
                </a:solidFill>
              </a:rPr>
              <a:t>0% d’erreur n’existe pas !</a:t>
            </a:r>
            <a:endParaRPr lang="fr-FR" sz="2800" dirty="0">
              <a:solidFill>
                <a:srgbClr val="FF66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97110">
            <a:off x="6780565" y="2500321"/>
            <a:ext cx="2922394" cy="152051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10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927" y="4387162"/>
            <a:ext cx="4263528" cy="194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 Mo</a:t>
            </a:r>
          </a:p>
          <a:p>
            <a:r>
              <a:rPr lang="fr-FR" dirty="0" smtClean="0"/>
              <a:t>Colonnes : 90 features</a:t>
            </a:r>
          </a:p>
          <a:p>
            <a:r>
              <a:rPr lang="fr-FR" smtClean="0"/>
              <a:t>Lignes : 18 </a:t>
            </a:r>
            <a:r>
              <a:rPr lang="fr-FR" dirty="0" smtClean="0"/>
              <a:t>000 annonces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09" y="2254269"/>
            <a:ext cx="1801152" cy="1963418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29638" y="1579955"/>
            <a:ext cx="3657600" cy="10766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Quelques chiffres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17849" y="1705535"/>
            <a:ext cx="7682113" cy="4397810"/>
          </a:xfrm>
        </p:spPr>
        <p:txBody>
          <a:bodyPr/>
          <a:lstStyle/>
          <a:p>
            <a:r>
              <a:rPr lang="fr-FR" dirty="0" smtClean="0"/>
              <a:t>18 000 annonces</a:t>
            </a:r>
          </a:p>
          <a:p>
            <a:pPr lvl="1"/>
            <a:r>
              <a:rPr lang="fr-FR" dirty="0" smtClean="0"/>
              <a:t>14 000 avec nombre de chambres</a:t>
            </a:r>
          </a:p>
          <a:p>
            <a:pPr lvl="1"/>
            <a:r>
              <a:rPr lang="fr-FR" dirty="0" smtClean="0"/>
              <a:t>11 000 avec cave</a:t>
            </a:r>
          </a:p>
          <a:p>
            <a:pPr lvl="1"/>
            <a:r>
              <a:rPr lang="fr-FR" dirty="0" smtClean="0"/>
              <a:t>9000 avec ascenseur</a:t>
            </a:r>
          </a:p>
          <a:p>
            <a:pPr lvl="1"/>
            <a:r>
              <a:rPr lang="fr-FR" b="1" u="sng" dirty="0" smtClean="0"/>
              <a:t>7000 avec coordonnées précises</a:t>
            </a:r>
            <a:r>
              <a:rPr lang="fr-FR" dirty="0" smtClean="0"/>
              <a:t> (métro ou rue)</a:t>
            </a:r>
          </a:p>
          <a:p>
            <a:pPr lvl="1"/>
            <a:r>
              <a:rPr lang="fr-FR" dirty="0" smtClean="0"/>
              <a:t>6000 avec la date de construction</a:t>
            </a:r>
          </a:p>
          <a:p>
            <a:pPr lvl="1"/>
            <a:r>
              <a:rPr lang="fr-FR" dirty="0" smtClean="0"/>
              <a:t>4000 avec cuisine américaine</a:t>
            </a:r>
          </a:p>
          <a:p>
            <a:endParaRPr lang="fr-FR" dirty="0"/>
          </a:p>
          <a:p>
            <a:r>
              <a:rPr lang="fr-FR" dirty="0" smtClean="0"/>
              <a:t>1200 lignes de code</a:t>
            </a:r>
          </a:p>
          <a:p>
            <a:r>
              <a:rPr lang="fr-FR" dirty="0" smtClean="0"/>
              <a:t>2h pour traiter les 18 000 annonces (2,5 annonces/seconde)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43" y="1045135"/>
            <a:ext cx="915278" cy="997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97" y="4788894"/>
            <a:ext cx="1064352" cy="7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44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Appartements</a:t>
            </a:r>
          </a:p>
          <a:p>
            <a:pPr lvl="1"/>
            <a:r>
              <a:rPr lang="fr-FR" dirty="0" smtClean="0"/>
              <a:t>Caractéristiques</a:t>
            </a:r>
          </a:p>
          <a:p>
            <a:pPr lvl="1"/>
            <a:r>
              <a:rPr lang="fr-FR" dirty="0" smtClean="0"/>
              <a:t>Localisation</a:t>
            </a:r>
            <a:endParaRPr lang="fr-FR" dirty="0"/>
          </a:p>
        </p:txBody>
      </p:sp>
      <p:pic>
        <p:nvPicPr>
          <p:cNvPr id="1026" name="Picture 2" descr="C:\Users\Giovanna\Documents\GitHub\Webmining-2015\Soutenance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6" y="4059606"/>
            <a:ext cx="2924432" cy="7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iovanna\Documents\GitHub\Webmining-2015\Soutenance\carte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7" y="79490"/>
            <a:ext cx="5079376" cy="28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6" y="3037188"/>
            <a:ext cx="5079376" cy="338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2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887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900" dirty="0" smtClean="0"/>
                  <a:t>Problèmes :</a:t>
                </a:r>
              </a:p>
              <a:p>
                <a:endParaRPr lang="fr-FR" dirty="0"/>
              </a:p>
              <a:p>
                <a:r>
                  <a:rPr lang="fr-FR" sz="1700" dirty="0" smtClean="0"/>
                  <a:t>Théorie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=( </m:t>
                    </m:r>
                    <m:sSubSup>
                      <m:sSub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 )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7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17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fr-FR" sz="17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fr-FR" sz="17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endParaRPr lang="fr-FR" sz="1700" dirty="0" smtClean="0"/>
              </a:p>
              <a:p>
                <a:endParaRPr lang="fr-FR" sz="1700" dirty="0"/>
              </a:p>
              <a:p>
                <a:r>
                  <a:rPr lang="fr-FR" sz="1700" dirty="0" smtClean="0"/>
                  <a:t>Pratique : Annonce= (oui, non, oui, ??, ??, …, 34 m²,??...)</a:t>
                </a:r>
              </a:p>
              <a:p>
                <a:endParaRPr lang="fr-FR" sz="1700" dirty="0"/>
              </a:p>
              <a:p>
                <a:r>
                  <a:rPr lang="fr-FR" sz="1700" dirty="0" smtClean="0"/>
                  <a:t>Pratique : oui/non = 0/1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?? = -1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Valeurs entières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38" t="-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2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Travail sur les caractéristiques (pas le prix)</a:t>
            </a:r>
          </a:p>
          <a:p>
            <a:r>
              <a:rPr lang="fr-FR" dirty="0" smtClean="0"/>
              <a:t>Deux types de caractéristiques :</a:t>
            </a:r>
          </a:p>
          <a:p>
            <a:pPr lvl="1"/>
            <a:r>
              <a:rPr lang="fr-FR" dirty="0" smtClean="0"/>
              <a:t>15 quantitatives </a:t>
            </a:r>
            <a:r>
              <a:rPr lang="fr-FR" dirty="0"/>
              <a:t>(surface, nombre de pièces, coordonnées, étage</a:t>
            </a:r>
            <a:r>
              <a:rPr lang="fr-FR" dirty="0" smtClean="0"/>
              <a:t>…).</a:t>
            </a:r>
            <a:endParaRPr lang="fr-FR" dirty="0"/>
          </a:p>
          <a:p>
            <a:pPr lvl="1"/>
            <a:r>
              <a:rPr lang="fr-FR" dirty="0" smtClean="0"/>
              <a:t>75 qualitatives (…le reste).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De qualités inégales:</a:t>
            </a:r>
          </a:p>
          <a:p>
            <a:pPr lvl="1"/>
            <a:r>
              <a:rPr lang="fr-FR" dirty="0" smtClean="0"/>
              <a:t>Parmi les 15, 8 quantitatives bien renseignées (faciles à récupérer).</a:t>
            </a:r>
          </a:p>
          <a:p>
            <a:pPr lvl="1"/>
            <a:r>
              <a:rPr lang="fr-FR" dirty="0" smtClean="0"/>
              <a:t>Qualitatives assez incomplètes (BDD et annonce utilisateur).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95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Prétraitement des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8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01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1753" y="1248458"/>
            <a:ext cx="5257524" cy="914153"/>
          </a:xfrm>
        </p:spPr>
        <p:txBody>
          <a:bodyPr/>
          <a:lstStyle/>
          <a:p>
            <a:r>
              <a:rPr lang="fr-FR" dirty="0" smtClean="0"/>
              <a:t>Quelques sites estiment les biens immobiliers</a:t>
            </a:r>
          </a:p>
          <a:p>
            <a:r>
              <a:rPr lang="fr-FR" dirty="0" smtClean="0"/>
              <a:t>Bases de données de notaires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4" y="2334255"/>
            <a:ext cx="3110744" cy="3209237"/>
          </a:xfrm>
          <a:prstGeom prst="rect">
            <a:avLst/>
          </a:prstGeom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334698" y="1248458"/>
            <a:ext cx="3283027" cy="914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Gérés par des agences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39" y="2208065"/>
            <a:ext cx="3010991" cy="2456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57" y="4315373"/>
            <a:ext cx="3490454" cy="2441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709" y="3717902"/>
            <a:ext cx="3260696" cy="28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</a:t>
            </a:r>
            <a:r>
              <a:rPr lang="fr-FR" sz="2400" dirty="0"/>
              <a:t>P</a:t>
            </a:r>
            <a:r>
              <a:rPr lang="fr-FR" sz="2400" dirty="0" smtClean="0"/>
              <a:t>rincipales</a:t>
            </a:r>
            <a:endParaRPr lang="fr-FR" sz="24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9562" y="3168743"/>
            <a:ext cx="2383743" cy="238374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9546" y="3168743"/>
            <a:ext cx="3164098" cy="23837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18866" y="1719618"/>
            <a:ext cx="8898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 smtClean="0"/>
          </a:p>
          <a:p>
            <a:r>
              <a:rPr lang="fr-FR" dirty="0" smtClean="0"/>
              <a:t>Notion de direction principale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731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903411"/>
          </a:xfrm>
        </p:spPr>
        <p:txBody>
          <a:bodyPr numCol="2">
            <a:normAutofit/>
          </a:bodyPr>
          <a:lstStyle/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Surface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Latitude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Longitude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Arrondissement</a:t>
            </a:r>
          </a:p>
          <a:p>
            <a:pPr marL="857250" lvl="1" indent="-457200">
              <a:buFont typeface="+mj-lt"/>
              <a:buAutoNum type="arabicPeriod"/>
            </a:pPr>
            <a:endParaRPr lang="fr-FR" dirty="0" smtClean="0"/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Etage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d’étages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pièces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chambres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77334" y="1689100"/>
            <a:ext cx="40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Au départ, 8 dimensions :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77334" y="4356100"/>
            <a:ext cx="8596668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 la fin, 4 dimensions :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Surface-nombre de pièces (et un peu coordonnées et nombre de pièces)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Coordonnées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 et nombre d’étages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</a:t>
            </a:r>
          </a:p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7" y="603613"/>
            <a:ext cx="8657462" cy="58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5551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4" y="478301"/>
            <a:ext cx="8592857" cy="5788807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114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9" y="389303"/>
            <a:ext cx="9244946" cy="6042025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1789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Résultat :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1600" dirty="0" smtClean="0"/>
              <a:t>Une dimension effective : 4 au lieu de </a:t>
            </a:r>
            <a:r>
              <a:rPr lang="fr-FR" sz="1600" dirty="0"/>
              <a:t>8</a:t>
            </a:r>
            <a:endParaRPr lang="fr-FR" sz="1600" dirty="0" smtClean="0"/>
          </a:p>
          <a:p>
            <a:endParaRPr lang="fr-FR" sz="1600" dirty="0"/>
          </a:p>
          <a:p>
            <a:r>
              <a:rPr lang="fr-FR" sz="1600" dirty="0" smtClean="0"/>
              <a:t>Des directions principales : combinaisons de caractéristiques, importance.</a:t>
            </a:r>
          </a:p>
          <a:p>
            <a:pPr marL="0" indent="0" algn="ctr">
              <a:buNone/>
            </a:pPr>
            <a:endParaRPr lang="fr-FR" sz="1600" dirty="0"/>
          </a:p>
          <a:p>
            <a:pPr marL="0" indent="0" algn="ctr">
              <a:buNone/>
            </a:pPr>
            <a:endParaRPr lang="fr-FR" sz="1600" dirty="0" smtClean="0"/>
          </a:p>
          <a:p>
            <a:pPr marL="0" indent="0" algn="ctr">
              <a:buNone/>
            </a:pPr>
            <a:r>
              <a:rPr lang="fr-FR" sz="1600" dirty="0" smtClean="0"/>
              <a:t>Aide à l’apprentissage?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040532" y="6406487"/>
            <a:ext cx="1056745" cy="365125"/>
          </a:xfrm>
          <a:prstGeom prst="rect">
            <a:avLst/>
          </a:prstGeo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55</a:t>
            </a:fld>
            <a:r>
              <a:rPr lang="fr-FR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Pour les caractéristiques qualitatives : analyse des correspondances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endParaRPr lang="fr-F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666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But : évaluer des corrélations entre différentes caractéristiques </a:t>
            </a:r>
            <a:r>
              <a:rPr lang="fr-FR" b="1" u="sng" dirty="0" smtClean="0"/>
              <a:t>qualitatives</a:t>
            </a:r>
          </a:p>
          <a:p>
            <a:pPr marL="0" indent="0">
              <a:buNone/>
            </a:pPr>
            <a:r>
              <a:rPr lang="fr-FR" b="1" dirty="0" smtClean="0"/>
              <a:t>	</a:t>
            </a:r>
            <a:r>
              <a:rPr lang="fr-FR" dirty="0" smtClean="0"/>
              <a:t>(et avec quelques caractéristiques quantitatives?)</a:t>
            </a:r>
            <a:endParaRPr lang="fr-FR" b="1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Idée : compter des </a:t>
            </a:r>
            <a:r>
              <a:rPr lang="fr-FR" dirty="0" err="1" smtClean="0"/>
              <a:t>co-occurrences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Beaucoup de </a:t>
            </a:r>
            <a:r>
              <a:rPr lang="fr-FR" dirty="0" err="1" smtClean="0"/>
              <a:t>co-occurrences</a:t>
            </a:r>
            <a:r>
              <a:rPr lang="fr-FR" dirty="0" smtClean="0"/>
              <a:t> : corrélation.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7486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88" y="5628565"/>
            <a:ext cx="1021228" cy="7779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-268951"/>
            <a:ext cx="723527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7666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25" y="609600"/>
            <a:ext cx="6572955" cy="5401912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224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Ce que l’on va essayer d’apporter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08529" y="2040568"/>
            <a:ext cx="7682113" cy="377520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fr-FR" sz="2400" dirty="0" smtClean="0"/>
              <a:t>Recueil d’annonces réelles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Comparaison de différents sites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Analyse du prix d’une annonce par rapport au marché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Visualisation des caractéristiques de biens immobiliers sur Paris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Mise à jour des données</a:t>
            </a:r>
            <a:endParaRPr lang="fr-FR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236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Intérêt pour l’apprentissage? </a:t>
            </a:r>
            <a:r>
              <a:rPr lang="fr-FR" dirty="0"/>
              <a:t>Le jeu des </a:t>
            </a:r>
            <a:r>
              <a:rPr lang="fr-FR" dirty="0" smtClean="0"/>
              <a:t>devinettes.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Compléter une annonce incomplète pour mieux prédire son prix.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Compléter les caractéristiques manquantes dans la base de données?</a:t>
            </a:r>
            <a:endParaRPr lang="fr-FR" dirty="0"/>
          </a:p>
          <a:p>
            <a:pPr marL="0" indent="0">
              <a:buNone/>
            </a:pPr>
            <a:endParaRPr lang="fr-F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923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700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Principes</a:t>
            </a:r>
            <a:r>
              <a:rPr lang="en-US" dirty="0" smtClean="0"/>
              <a:t> du ML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sz="2400" dirty="0" err="1" smtClean="0"/>
              <a:t>Objectif</a:t>
            </a:r>
            <a:r>
              <a:rPr lang="en-US" sz="2400" dirty="0" smtClean="0"/>
              <a:t> : </a:t>
            </a:r>
          </a:p>
          <a:p>
            <a:pPr>
              <a:lnSpc>
                <a:spcPct val="160000"/>
              </a:lnSpc>
            </a:pPr>
            <a:endParaRPr lang="en-US" sz="2400" dirty="0" smtClean="0"/>
          </a:p>
          <a:p>
            <a:pPr>
              <a:lnSpc>
                <a:spcPct val="160000"/>
              </a:lnSpc>
            </a:pPr>
            <a:endParaRPr lang="en-US" sz="2400" dirty="0" smtClean="0"/>
          </a:p>
          <a:p>
            <a:pPr marL="0" indent="0">
              <a:lnSpc>
                <a:spcPct val="160000"/>
              </a:lnSpc>
              <a:buNone/>
            </a:pPr>
            <a:endParaRPr lang="en-US" sz="2400" dirty="0" smtClean="0"/>
          </a:p>
          <a:p>
            <a:pPr>
              <a:lnSpc>
                <a:spcPct val="160000"/>
              </a:lnSpc>
            </a:pPr>
            <a:r>
              <a:rPr lang="en-US" sz="2400" dirty="0" smtClean="0"/>
              <a:t>Avec :  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2200" dirty="0" smtClean="0"/>
              <a:t>- X : </a:t>
            </a:r>
            <a:r>
              <a:rPr lang="en-US" sz="2200" dirty="0" err="1" smtClean="0"/>
              <a:t>caractéristiques</a:t>
            </a:r>
            <a:r>
              <a:rPr lang="en-US" sz="2200" dirty="0" smtClean="0"/>
              <a:t> des </a:t>
            </a:r>
            <a:r>
              <a:rPr lang="en-US" sz="2200" dirty="0" err="1" smtClean="0"/>
              <a:t>annonces</a:t>
            </a:r>
            <a:endParaRPr lang="en-US" sz="2200" dirty="0"/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2200" dirty="0" smtClean="0"/>
              <a:t>- Y : prix (</a:t>
            </a:r>
            <a:r>
              <a:rPr lang="en-US" sz="2200" dirty="0" err="1" smtClean="0"/>
              <a:t>étiquette</a:t>
            </a:r>
            <a:r>
              <a:rPr lang="en-US" sz="2200" dirty="0" smtClean="0"/>
              <a:t>)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2200" dirty="0" smtClean="0"/>
              <a:t>- f : </a:t>
            </a:r>
            <a:r>
              <a:rPr lang="en-US" sz="2200" b="1" dirty="0" err="1" smtClean="0"/>
              <a:t>prédicteur</a:t>
            </a:r>
            <a:endParaRPr lang="en-US" sz="2200" b="1" dirty="0" smtClean="0"/>
          </a:p>
          <a:p>
            <a:pPr>
              <a:lnSpc>
                <a:spcPct val="160000"/>
              </a:lnSpc>
              <a:buNone/>
            </a:pPr>
            <a:endParaRPr lang="en-US" sz="2900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  <a:buNone/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7429" y="1738559"/>
            <a:ext cx="4184034" cy="3880773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 smtClean="0"/>
              <a:t>Processus</a:t>
            </a:r>
            <a:r>
              <a:rPr lang="en-US" sz="2600" dirty="0" smtClean="0"/>
              <a:t> :</a:t>
            </a:r>
          </a:p>
          <a:p>
            <a:endParaRPr lang="en-US" sz="2600" dirty="0" smtClean="0"/>
          </a:p>
          <a:p>
            <a:pPr lvl="1"/>
            <a:r>
              <a:rPr lang="en-US" sz="2600" dirty="0" err="1" smtClean="0"/>
              <a:t>Traitement</a:t>
            </a:r>
            <a:r>
              <a:rPr lang="en-US" sz="2600" dirty="0" smtClean="0"/>
              <a:t> de la base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Apprentissage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Visualisation</a:t>
            </a:r>
            <a:r>
              <a:rPr lang="en-US" sz="2600" dirty="0" smtClean="0"/>
              <a:t> des </a:t>
            </a:r>
            <a:r>
              <a:rPr lang="en-US" sz="2600" dirty="0" err="1" smtClean="0"/>
              <a:t>erreurs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Clustering </a:t>
            </a:r>
          </a:p>
          <a:p>
            <a:pPr lvl="1"/>
            <a:endParaRPr lang="en-US" dirty="0" smtClean="0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211775" y="2705100"/>
          <a:ext cx="274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1" name="…quation" r:id="rId4" imgW="639720" imgH="182520" progId="Equation.3">
                  <p:embed/>
                </p:oleObj>
              </mc:Choice>
              <mc:Fallback>
                <p:oleObj name="…quation" r:id="rId4" imgW="639720" imgH="18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5" y="2705100"/>
                        <a:ext cx="27432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lèche courbée vers la droite 17"/>
          <p:cNvSpPr/>
          <p:nvPr/>
        </p:nvSpPr>
        <p:spPr>
          <a:xfrm rot="10800000">
            <a:off x="8018581" y="2982350"/>
            <a:ext cx="1111349" cy="1969476"/>
          </a:xfrm>
          <a:prstGeom prst="curvedRightArrow">
            <a:avLst>
              <a:gd name="adj1" fmla="val 22090"/>
              <a:gd name="adj2" fmla="val 434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0046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353777" y="468924"/>
            <a:ext cx="8596668" cy="1320800"/>
          </a:xfrm>
        </p:spPr>
        <p:txBody>
          <a:bodyPr/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dirty="0" err="1" smtClean="0"/>
              <a:t>traiter</a:t>
            </a:r>
            <a:r>
              <a:rPr lang="en-US" dirty="0" smtClean="0"/>
              <a:t> la base?</a:t>
            </a:r>
            <a:endParaRPr lang="en-US" dirty="0"/>
          </a:p>
        </p:txBody>
      </p:sp>
      <p:pic>
        <p:nvPicPr>
          <p:cNvPr id="14" name="Espace réservé du contenu 13" descr="Erreur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41342"/>
            <a:ext cx="4183062" cy="3436217"/>
          </a:xfrm>
        </p:spPr>
      </p:pic>
      <p:pic>
        <p:nvPicPr>
          <p:cNvPr id="12" name="Espace réservé du contenu 11" descr="delire.PN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06" y="321380"/>
            <a:ext cx="4503372" cy="5903525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1384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980" y="300111"/>
            <a:ext cx="8596668" cy="1320800"/>
          </a:xfrm>
        </p:spPr>
        <p:txBody>
          <a:bodyPr/>
          <a:lstStyle/>
          <a:p>
            <a:r>
              <a:rPr lang="en-US" dirty="0" err="1" smtClean="0"/>
              <a:t>L’apprentissage</a:t>
            </a:r>
            <a:r>
              <a:rPr lang="en-US" dirty="0" smtClean="0"/>
              <a:t> en </a:t>
            </a:r>
            <a:r>
              <a:rPr lang="en-US" dirty="0" err="1" smtClean="0"/>
              <a:t>pratique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709" y="1443137"/>
            <a:ext cx="8596668" cy="4563768"/>
          </a:xfrm>
        </p:spPr>
        <p:txBody>
          <a:bodyPr>
            <a:normAutofit/>
          </a:bodyPr>
          <a:lstStyle/>
          <a:p>
            <a:r>
              <a:rPr lang="en-US" dirty="0" err="1" smtClean="0"/>
              <a:t>Trois</a:t>
            </a:r>
            <a:r>
              <a:rPr lang="en-US" dirty="0" smtClean="0"/>
              <a:t> phases :  </a:t>
            </a:r>
            <a:r>
              <a:rPr lang="en-US" dirty="0" err="1" smtClean="0"/>
              <a:t>X_train</a:t>
            </a:r>
            <a:r>
              <a:rPr lang="en-US" dirty="0" smtClean="0"/>
              <a:t> et </a:t>
            </a:r>
            <a:r>
              <a:rPr lang="en-US" dirty="0" err="1" smtClean="0"/>
              <a:t>X_test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sz="1800" dirty="0" smtClean="0"/>
              <a:t>Cross-validation: </a:t>
            </a:r>
            <a:r>
              <a:rPr lang="en-US" sz="1800" dirty="0" err="1" smtClean="0"/>
              <a:t>choix</a:t>
            </a:r>
            <a:r>
              <a:rPr lang="en-US" sz="1800" dirty="0" smtClean="0"/>
              <a:t> des </a:t>
            </a:r>
            <a:r>
              <a:rPr lang="en-US" sz="1800" dirty="0" err="1" smtClean="0"/>
              <a:t>paramètres</a:t>
            </a:r>
            <a:r>
              <a:rPr lang="en-US" sz="1800" dirty="0" smtClean="0"/>
              <a:t> </a:t>
            </a:r>
            <a:r>
              <a:rPr lang="en-US" sz="1800" dirty="0" err="1" smtClean="0"/>
              <a:t>pertinents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err="1" smtClean="0"/>
              <a:t>Apprentissage</a:t>
            </a:r>
            <a:r>
              <a:rPr lang="en-US" sz="1800" dirty="0" smtClean="0"/>
              <a:t> du </a:t>
            </a:r>
            <a:r>
              <a:rPr lang="en-US" sz="1800" dirty="0" err="1" smtClean="0"/>
              <a:t>modèle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Test </a:t>
            </a:r>
            <a:r>
              <a:rPr lang="en-US" sz="1800" dirty="0" err="1" smtClean="0"/>
              <a:t>sur</a:t>
            </a:r>
            <a:r>
              <a:rPr lang="en-US" sz="1800" dirty="0" smtClean="0"/>
              <a:t> un </a:t>
            </a:r>
            <a:r>
              <a:rPr lang="en-US" sz="1800" dirty="0" err="1" smtClean="0"/>
              <a:t>échantillon</a:t>
            </a:r>
            <a:endParaRPr lang="en-US" sz="18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Risque</a:t>
            </a:r>
            <a:r>
              <a:rPr lang="en-US" dirty="0" smtClean="0"/>
              <a:t> de “</a:t>
            </a:r>
            <a:r>
              <a:rPr lang="en-US" dirty="0" err="1" smtClean="0"/>
              <a:t>sur-ajustement</a:t>
            </a:r>
            <a:r>
              <a:rPr lang="en-US" dirty="0" smtClean="0"/>
              <a:t>” (</a:t>
            </a:r>
            <a:r>
              <a:rPr lang="en-US" dirty="0" err="1" smtClean="0"/>
              <a:t>overfitting</a:t>
            </a:r>
            <a:r>
              <a:rPr lang="en-US" dirty="0" smtClean="0"/>
              <a:t>)</a:t>
            </a:r>
          </a:p>
        </p:txBody>
      </p:sp>
      <p:sp>
        <p:nvSpPr>
          <p:cNvPr id="5" name="Flèche courbée vers la gauche 4"/>
          <p:cNvSpPr/>
          <p:nvPr/>
        </p:nvSpPr>
        <p:spPr>
          <a:xfrm>
            <a:off x="6400800" y="2349305"/>
            <a:ext cx="576776" cy="7596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lèche courbée vers la gauche 5"/>
          <p:cNvSpPr/>
          <p:nvPr/>
        </p:nvSpPr>
        <p:spPr>
          <a:xfrm>
            <a:off x="3910817" y="3249636"/>
            <a:ext cx="590843" cy="8299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739618" y="1364565"/>
            <a:ext cx="1744396" cy="773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Sélection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3516927" y="4220310"/>
            <a:ext cx="1758460" cy="759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9" name="Image 8" descr="CrossV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4" y="2964718"/>
            <a:ext cx="4261679" cy="3893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1706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premier </a:t>
            </a:r>
            <a:r>
              <a:rPr lang="en-US" dirty="0" err="1" smtClean="0"/>
              <a:t>algorithme</a:t>
            </a:r>
            <a:r>
              <a:rPr lang="en-US" dirty="0" smtClean="0"/>
              <a:t>: </a:t>
            </a:r>
            <a:r>
              <a:rPr lang="en-US" dirty="0" err="1" smtClean="0"/>
              <a:t>l’arbre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2820" y="1609046"/>
            <a:ext cx="8596668" cy="4849811"/>
          </a:xfrm>
        </p:spPr>
        <p:txBody>
          <a:bodyPr/>
          <a:lstStyle/>
          <a:p>
            <a:r>
              <a:rPr lang="en-US" dirty="0" smtClean="0"/>
              <a:t>Idée: </a:t>
            </a:r>
            <a:r>
              <a:rPr lang="en-US" dirty="0" err="1" smtClean="0"/>
              <a:t>Séparer</a:t>
            </a:r>
            <a:r>
              <a:rPr lang="en-US" dirty="0" smtClean="0"/>
              <a:t> les </a:t>
            </a:r>
            <a:r>
              <a:rPr lang="en-US" dirty="0" err="1" smtClean="0"/>
              <a:t>données</a:t>
            </a:r>
            <a:r>
              <a:rPr lang="en-US" dirty="0" smtClean="0"/>
              <a:t> pour </a:t>
            </a:r>
            <a:r>
              <a:rPr lang="en-US" dirty="0" err="1" smtClean="0"/>
              <a:t>regrouper</a:t>
            </a:r>
            <a:r>
              <a:rPr lang="en-US" dirty="0" smtClean="0"/>
              <a:t> les </a:t>
            </a:r>
            <a:r>
              <a:rPr lang="en-US" dirty="0" err="1" smtClean="0"/>
              <a:t>biens</a:t>
            </a:r>
            <a:r>
              <a:rPr lang="en-US" dirty="0" smtClean="0"/>
              <a:t> avec un prix </a:t>
            </a:r>
            <a:r>
              <a:rPr lang="en-US" dirty="0" err="1" smtClean="0"/>
              <a:t>semblable</a:t>
            </a:r>
            <a:endParaRPr lang="en-US" dirty="0" smtClean="0"/>
          </a:p>
          <a:p>
            <a:pPr lvl="1"/>
            <a:r>
              <a:rPr lang="en-US" dirty="0" err="1" smtClean="0"/>
              <a:t>Choix</a:t>
            </a:r>
            <a:r>
              <a:rPr lang="en-US" dirty="0" smtClean="0"/>
              <a:t> d’un </a:t>
            </a:r>
            <a:r>
              <a:rPr lang="en-US" dirty="0" err="1" smtClean="0"/>
              <a:t>critère</a:t>
            </a:r>
            <a:r>
              <a:rPr lang="en-US" dirty="0" smtClean="0"/>
              <a:t> optimal: couple (</a:t>
            </a:r>
            <a:r>
              <a:rPr lang="en-US" dirty="0" err="1" smtClean="0"/>
              <a:t>coordonnées</a:t>
            </a:r>
            <a:r>
              <a:rPr lang="en-US" dirty="0" smtClean="0"/>
              <a:t>, </a:t>
            </a:r>
            <a:r>
              <a:rPr lang="en-US" dirty="0" err="1" smtClean="0"/>
              <a:t>valeur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Exemple</a:t>
            </a:r>
            <a:r>
              <a:rPr lang="en-US" dirty="0" smtClean="0"/>
              <a:t>: surface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Prix des </a:t>
            </a:r>
            <a:r>
              <a:rPr lang="en-US" dirty="0" err="1" smtClean="0"/>
              <a:t>biens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: </a:t>
            </a:r>
            <a:r>
              <a:rPr lang="en-US" dirty="0" err="1" smtClean="0"/>
              <a:t>moyenne</a:t>
            </a:r>
            <a:r>
              <a:rPr lang="en-US" dirty="0" smtClean="0"/>
              <a:t> de </a:t>
            </a:r>
            <a:r>
              <a:rPr lang="en-US" dirty="0" err="1" smtClean="0"/>
              <a:t>leurs</a:t>
            </a:r>
            <a:r>
              <a:rPr lang="en-US" dirty="0" smtClean="0"/>
              <a:t> prix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Problèmes</a:t>
            </a:r>
            <a:r>
              <a:rPr lang="en-US" dirty="0" smtClean="0"/>
              <a:t> </a:t>
            </a:r>
            <a:r>
              <a:rPr lang="en-US" dirty="0" err="1" smtClean="0"/>
              <a:t>majeurs</a:t>
            </a:r>
            <a:r>
              <a:rPr lang="en-US" dirty="0" smtClean="0"/>
              <a:t>: </a:t>
            </a:r>
            <a:r>
              <a:rPr lang="en-US" dirty="0" err="1" smtClean="0"/>
              <a:t>instabilité</a:t>
            </a:r>
            <a:r>
              <a:rPr lang="en-US" dirty="0" smtClean="0"/>
              <a:t> et </a:t>
            </a:r>
            <a:r>
              <a:rPr lang="en-US" dirty="0" err="1" smtClean="0"/>
              <a:t>complexité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grpSp>
        <p:nvGrpSpPr>
          <p:cNvPr id="32" name="Groupe 31"/>
          <p:cNvGrpSpPr/>
          <p:nvPr/>
        </p:nvGrpSpPr>
        <p:grpSpPr>
          <a:xfrm>
            <a:off x="6537904" y="2211865"/>
            <a:ext cx="3868055" cy="3696565"/>
            <a:chOff x="6537904" y="2211865"/>
            <a:chExt cx="3868055" cy="3696565"/>
          </a:xfrm>
        </p:grpSpPr>
        <p:grpSp>
          <p:nvGrpSpPr>
            <p:cNvPr id="25" name="Groupe 24"/>
            <p:cNvGrpSpPr/>
            <p:nvPr/>
          </p:nvGrpSpPr>
          <p:grpSpPr>
            <a:xfrm>
              <a:off x="6537904" y="2211865"/>
              <a:ext cx="3868055" cy="3696565"/>
              <a:chOff x="6228415" y="2619828"/>
              <a:chExt cx="3868055" cy="3696565"/>
            </a:xfrm>
          </p:grpSpPr>
          <p:grpSp>
            <p:nvGrpSpPr>
              <p:cNvPr id="24" name="Groupe 23"/>
              <p:cNvGrpSpPr/>
              <p:nvPr/>
            </p:nvGrpSpPr>
            <p:grpSpPr>
              <a:xfrm>
                <a:off x="6228415" y="2619828"/>
                <a:ext cx="3868055" cy="2873828"/>
                <a:chOff x="2075543" y="2532743"/>
                <a:chExt cx="3868055" cy="2873828"/>
              </a:xfrm>
            </p:grpSpPr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048000" y="3374572"/>
                  <a:ext cx="1080000" cy="1080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Ellipse 15"/>
                <p:cNvSpPr/>
                <p:nvPr/>
              </p:nvSpPr>
              <p:spPr>
                <a:xfrm>
                  <a:off x="2075543" y="3657600"/>
                  <a:ext cx="914400" cy="5370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- 60 m²</a:t>
                  </a:r>
                  <a:endParaRPr lang="en-US" dirty="0"/>
                </a:p>
              </p:txBody>
            </p:sp>
            <p:sp>
              <p:nvSpPr>
                <p:cNvPr id="17" name="Ellipse 16"/>
                <p:cNvSpPr/>
                <p:nvPr/>
              </p:nvSpPr>
              <p:spPr>
                <a:xfrm>
                  <a:off x="5014687" y="3643085"/>
                  <a:ext cx="914400" cy="5370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+60 m²</a:t>
                  </a:r>
                  <a:endParaRPr lang="en-US" dirty="0"/>
                </a:p>
              </p:txBody>
            </p:sp>
            <p:sp>
              <p:nvSpPr>
                <p:cNvPr id="19" name="Rectangle à coins arrondis 18"/>
                <p:cNvSpPr/>
                <p:nvPr/>
              </p:nvSpPr>
              <p:spPr>
                <a:xfrm>
                  <a:off x="2255657" y="4506684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fille</a:t>
                  </a:r>
                  <a:r>
                    <a:rPr lang="en-US" dirty="0" smtClean="0"/>
                    <a:t> 1</a:t>
                  </a:r>
                  <a:endParaRPr lang="en-US" dirty="0"/>
                </a:p>
              </p:txBody>
            </p:sp>
            <p:cxnSp>
              <p:nvCxnSpPr>
                <p:cNvPr id="20" name="Connecteur droit avec flèche 19"/>
                <p:cNvCxnSpPr/>
                <p:nvPr/>
              </p:nvCxnSpPr>
              <p:spPr>
                <a:xfrm>
                  <a:off x="4056742" y="3418114"/>
                  <a:ext cx="1080000" cy="1080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à coins arrondis 21"/>
                <p:cNvSpPr/>
                <p:nvPr/>
              </p:nvSpPr>
              <p:spPr>
                <a:xfrm>
                  <a:off x="4361541" y="4506685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fille</a:t>
                  </a:r>
                  <a:r>
                    <a:rPr lang="en-US" dirty="0" smtClean="0"/>
                    <a:t> 2</a:t>
                  </a:r>
                  <a:endParaRPr lang="en-US" dirty="0"/>
                </a:p>
              </p:txBody>
            </p:sp>
            <p:sp>
              <p:nvSpPr>
                <p:cNvPr id="23" name="Rectangle à coins arrondis 22"/>
                <p:cNvSpPr/>
                <p:nvPr/>
              </p:nvSpPr>
              <p:spPr>
                <a:xfrm>
                  <a:off x="3272972" y="2532743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mère</a:t>
                  </a:r>
                  <a:endParaRPr lang="en-US" dirty="0"/>
                </a:p>
              </p:txBody>
            </p:sp>
          </p:grpSp>
          <p:sp>
            <p:nvSpPr>
              <p:cNvPr id="18" name="Ellipse 17"/>
              <p:cNvSpPr/>
              <p:nvPr/>
            </p:nvSpPr>
            <p:spPr>
              <a:xfrm>
                <a:off x="6428935" y="5866227"/>
                <a:ext cx="1294228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Prix 1</a:t>
                </a:r>
                <a:endParaRPr lang="en-US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8635218" y="5852160"/>
                <a:ext cx="1294228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Prix 2</a:t>
                </a:r>
                <a:endParaRPr lang="en-US" dirty="0"/>
              </a:p>
            </p:txBody>
          </p:sp>
        </p:grpSp>
        <p:sp>
          <p:nvSpPr>
            <p:cNvPr id="30" name="Flèche vers le bas 29"/>
            <p:cNvSpPr/>
            <p:nvPr/>
          </p:nvSpPr>
          <p:spPr>
            <a:xfrm>
              <a:off x="7343334" y="5092505"/>
              <a:ext cx="253218" cy="2813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èche vers le bas 30"/>
            <p:cNvSpPr/>
            <p:nvPr/>
          </p:nvSpPr>
          <p:spPr>
            <a:xfrm>
              <a:off x="9451145" y="5104228"/>
              <a:ext cx="253218" cy="2813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5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Améliorations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3266" y="2132454"/>
            <a:ext cx="4184035" cy="3880772"/>
          </a:xfrm>
        </p:spPr>
        <p:txBody>
          <a:bodyPr/>
          <a:lstStyle/>
          <a:p>
            <a:r>
              <a:rPr lang="en-US" dirty="0" smtClean="0"/>
              <a:t>Derrière </a:t>
            </a:r>
            <a:r>
              <a:rPr lang="en-US" dirty="0" err="1" smtClean="0"/>
              <a:t>l’arbre</a:t>
            </a:r>
            <a:r>
              <a:rPr lang="en-US" dirty="0" smtClean="0"/>
              <a:t> se cache…</a:t>
            </a:r>
          </a:p>
          <a:p>
            <a:pPr lvl="1">
              <a:buNone/>
            </a:pPr>
            <a:r>
              <a:rPr lang="en-US" dirty="0" smtClean="0"/>
              <a:t>… la </a:t>
            </a:r>
            <a:r>
              <a:rPr lang="en-US" dirty="0" err="1" smtClean="0"/>
              <a:t>forêt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accent4"/>
                </a:solidFill>
              </a:rPr>
              <a:t>Idée : </a:t>
            </a:r>
            <a:r>
              <a:rPr lang="en-US" dirty="0" err="1" smtClean="0"/>
              <a:t>Utiliser</a:t>
            </a:r>
            <a:r>
              <a:rPr lang="en-US" dirty="0" smtClean="0"/>
              <a:t> des </a:t>
            </a:r>
            <a:r>
              <a:rPr lang="en-US" dirty="0" err="1" smtClean="0"/>
              <a:t>échantillons</a:t>
            </a:r>
            <a:r>
              <a:rPr lang="en-US" dirty="0" smtClean="0"/>
              <a:t> </a:t>
            </a:r>
            <a:r>
              <a:rPr lang="en-US" dirty="0" err="1" smtClean="0"/>
              <a:t>tirés</a:t>
            </a:r>
            <a:r>
              <a:rPr lang="en-US" dirty="0" smtClean="0"/>
              <a:t> </a:t>
            </a:r>
            <a:r>
              <a:rPr lang="en-US" b="1" dirty="0" err="1" smtClean="0"/>
              <a:t>aléatoirement</a:t>
            </a:r>
            <a:r>
              <a:rPr lang="en-US" b="1" dirty="0" smtClean="0"/>
              <a:t>  </a:t>
            </a:r>
            <a:r>
              <a:rPr lang="en-US" dirty="0" smtClean="0"/>
              <a:t>pour </a:t>
            </a:r>
            <a:r>
              <a:rPr lang="en-US" dirty="0" err="1" smtClean="0"/>
              <a:t>créer</a:t>
            </a:r>
            <a:r>
              <a:rPr lang="en-US" dirty="0" smtClean="0"/>
              <a:t> de </a:t>
            </a:r>
            <a:r>
              <a:rPr lang="en-US" dirty="0" err="1" smtClean="0"/>
              <a:t>nombreux</a:t>
            </a:r>
            <a:r>
              <a:rPr lang="en-US" dirty="0" smtClean="0"/>
              <a:t> </a:t>
            </a:r>
            <a:r>
              <a:rPr lang="en-US" dirty="0" err="1" smtClean="0"/>
              <a:t>arbres</a:t>
            </a:r>
            <a:r>
              <a:rPr lang="en-US" dirty="0" smtClean="0"/>
              <a:t> et les </a:t>
            </a:r>
            <a:r>
              <a:rPr lang="en-US" b="1" dirty="0" err="1" smtClean="0"/>
              <a:t>aggréger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dirty="0" smtClean="0"/>
              <a:t>Diminution de </a:t>
            </a:r>
            <a:r>
              <a:rPr lang="en-US" dirty="0" err="1" smtClean="0"/>
              <a:t>l’instabilité</a:t>
            </a:r>
            <a:r>
              <a:rPr lang="en-US" dirty="0" smtClean="0"/>
              <a:t> et du “</a:t>
            </a:r>
            <a:r>
              <a:rPr lang="en-US" dirty="0" err="1" smtClean="0"/>
              <a:t>sur-ajustement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Boosting: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donne</a:t>
            </a:r>
            <a:r>
              <a:rPr lang="en-US" dirty="0" smtClean="0"/>
              <a:t> des </a:t>
            </a:r>
            <a:r>
              <a:rPr lang="en-US" dirty="0" err="1" smtClean="0"/>
              <a:t>poids</a:t>
            </a:r>
            <a:r>
              <a:rPr lang="en-US" dirty="0" smtClean="0"/>
              <a:t> </a:t>
            </a:r>
            <a:r>
              <a:rPr lang="en-US" dirty="0" err="1" smtClean="0"/>
              <a:t>relatifs</a:t>
            </a:r>
            <a:r>
              <a:rPr lang="en-US" dirty="0" smtClean="0"/>
              <a:t> aux </a:t>
            </a:r>
            <a:r>
              <a:rPr lang="en-US" dirty="0" err="1" smtClean="0"/>
              <a:t>erreurs</a:t>
            </a:r>
            <a:r>
              <a:rPr lang="en-US" dirty="0" smtClean="0"/>
              <a:t> pour “forcer” </a:t>
            </a:r>
            <a:r>
              <a:rPr lang="en-US" dirty="0" err="1" smtClean="0"/>
              <a:t>l’algorithme</a:t>
            </a:r>
            <a:r>
              <a:rPr lang="en-US" dirty="0" smtClean="0"/>
              <a:t> à </a:t>
            </a:r>
            <a:r>
              <a:rPr lang="en-US" dirty="0" err="1" smtClean="0"/>
              <a:t>mieux</a:t>
            </a:r>
            <a:r>
              <a:rPr lang="en-US" dirty="0" smtClean="0"/>
              <a:t> les </a:t>
            </a:r>
            <a:r>
              <a:rPr lang="en-US" dirty="0" err="1" smtClean="0"/>
              <a:t>estimer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Raffinement</a:t>
            </a:r>
            <a:r>
              <a:rPr lang="en-US" dirty="0" smtClean="0"/>
              <a:t> par </a:t>
            </a:r>
            <a:r>
              <a:rPr lang="en-US" dirty="0" err="1" smtClean="0"/>
              <a:t>itération</a:t>
            </a:r>
            <a:r>
              <a:rPr lang="en-US" dirty="0" smtClean="0"/>
              <a:t> successive</a:t>
            </a:r>
            <a:endParaRPr lang="en-US" dirty="0"/>
          </a:p>
        </p:txBody>
      </p:sp>
      <p:sp>
        <p:nvSpPr>
          <p:cNvPr id="6" name="Flèche droite 5"/>
          <p:cNvSpPr/>
          <p:nvPr/>
        </p:nvSpPr>
        <p:spPr>
          <a:xfrm>
            <a:off x="928468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èche droite 6"/>
          <p:cNvSpPr/>
          <p:nvPr/>
        </p:nvSpPr>
        <p:spPr>
          <a:xfrm>
            <a:off x="5273040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2152357" y="5890791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Stabilité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696221" y="5848587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Précision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LaFore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75" y="323556"/>
            <a:ext cx="1765495" cy="17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59989"/>
            <a:ext cx="8596668" cy="4381374"/>
          </a:xfrm>
        </p:spPr>
        <p:txBody>
          <a:bodyPr>
            <a:normAutofit/>
          </a:bodyPr>
          <a:lstStyle/>
          <a:p>
            <a:r>
              <a:rPr lang="en-US" dirty="0" smtClean="0"/>
              <a:t>1ère  </a:t>
            </a:r>
            <a:r>
              <a:rPr lang="en-US" dirty="0" err="1" smtClean="0"/>
              <a:t>étape</a:t>
            </a:r>
            <a:r>
              <a:rPr lang="en-US" dirty="0" smtClean="0"/>
              <a:t> : </a:t>
            </a:r>
            <a:r>
              <a:rPr lang="en-US" dirty="0" err="1" smtClean="0"/>
              <a:t>utilisation</a:t>
            </a:r>
            <a:r>
              <a:rPr lang="en-US" dirty="0" smtClean="0"/>
              <a:t> de </a:t>
            </a:r>
            <a:r>
              <a:rPr lang="en-US" b="1" dirty="0" smtClean="0"/>
              <a:t>clusters</a:t>
            </a:r>
            <a:r>
              <a:rPr lang="en-US" dirty="0" smtClean="0"/>
              <a:t> 			</a:t>
            </a:r>
            <a:r>
              <a:rPr lang="en-US" dirty="0" err="1" smtClean="0"/>
              <a:t>spécificité</a:t>
            </a:r>
            <a:r>
              <a:rPr lang="en-US" dirty="0" smtClean="0"/>
              <a:t> des </a:t>
            </a:r>
            <a:r>
              <a:rPr lang="en-US" dirty="0" err="1" smtClean="0"/>
              <a:t>arrondissements</a:t>
            </a:r>
            <a:endParaRPr lang="en-US" dirty="0" smtClean="0"/>
          </a:p>
          <a:p>
            <a:pPr lvl="1"/>
            <a:r>
              <a:rPr lang="en-US" dirty="0" smtClean="0"/>
              <a:t>Par arrondissement: </a:t>
            </a:r>
            <a:r>
              <a:rPr lang="en-US" dirty="0" err="1" smtClean="0"/>
              <a:t>régression</a:t>
            </a:r>
            <a:r>
              <a:rPr lang="en-US" dirty="0" smtClean="0"/>
              <a:t> </a:t>
            </a:r>
            <a:r>
              <a:rPr lang="en-US" dirty="0" err="1" smtClean="0"/>
              <a:t>linéaire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apprentissage</a:t>
            </a:r>
            <a:r>
              <a:rPr lang="en-US" dirty="0" smtClean="0"/>
              <a:t>: r(X)~Y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avec les </a:t>
            </a:r>
            <a:r>
              <a:rPr lang="en-US" dirty="0" err="1" smtClean="0"/>
              <a:t>erreurs</a:t>
            </a:r>
            <a:r>
              <a:rPr lang="en-US" dirty="0" smtClean="0"/>
              <a:t> en </a:t>
            </a:r>
            <a:r>
              <a:rPr lang="en-US" dirty="0" err="1" smtClean="0"/>
              <a:t>étiquettes</a:t>
            </a:r>
            <a:endParaRPr lang="en-US" dirty="0" smtClean="0"/>
          </a:p>
          <a:p>
            <a:pPr lvl="2"/>
            <a:r>
              <a:rPr lang="en-US" dirty="0" smtClean="0"/>
              <a:t>On </a:t>
            </a:r>
            <a:r>
              <a:rPr lang="en-US" dirty="0" err="1" smtClean="0"/>
              <a:t>cherche</a:t>
            </a:r>
            <a:r>
              <a:rPr lang="en-US" dirty="0" smtClean="0"/>
              <a:t> :	 F(X)~Y-r(X)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2ème </a:t>
            </a:r>
            <a:r>
              <a:rPr lang="en-US" dirty="0" err="1" smtClean="0"/>
              <a:t>étape</a:t>
            </a:r>
            <a:r>
              <a:rPr lang="en-US" dirty="0" smtClean="0"/>
              <a:t> : 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global avec le prix en </a:t>
            </a:r>
            <a:r>
              <a:rPr lang="en-US" dirty="0" err="1" smtClean="0"/>
              <a:t>étiquette</a:t>
            </a:r>
            <a:endParaRPr lang="en-US" dirty="0" smtClean="0"/>
          </a:p>
          <a:p>
            <a:pPr lvl="2"/>
            <a:r>
              <a:rPr lang="en-US" dirty="0" smtClean="0"/>
              <a:t>On </a:t>
            </a:r>
            <a:r>
              <a:rPr lang="en-US" dirty="0" err="1" smtClean="0"/>
              <a:t>cherche</a:t>
            </a:r>
            <a:r>
              <a:rPr lang="en-US" dirty="0" smtClean="0"/>
              <a:t>: G(X)~Y</a:t>
            </a:r>
          </a:p>
          <a:p>
            <a:endParaRPr lang="en-US" dirty="0" smtClean="0"/>
          </a:p>
          <a:p>
            <a:r>
              <a:rPr lang="en-US" dirty="0" err="1" smtClean="0"/>
              <a:t>Combinaison</a:t>
            </a:r>
            <a:r>
              <a:rPr lang="en-US" dirty="0" smtClean="0"/>
              <a:t>  </a:t>
            </a:r>
            <a:r>
              <a:rPr lang="en-US" dirty="0" err="1" smtClean="0"/>
              <a:t>pondérée</a:t>
            </a:r>
            <a:r>
              <a:rPr lang="en-US" dirty="0" smtClean="0"/>
              <a:t> des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obtenus</a:t>
            </a:r>
            <a:r>
              <a:rPr lang="en-US" dirty="0" smtClean="0"/>
              <a:t>: 0.5*(G(X)+F(X)+r(X))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811151" y="1885071"/>
            <a:ext cx="7315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Résultats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63204" y="1584208"/>
            <a:ext cx="4185623" cy="576262"/>
          </a:xfrm>
        </p:spPr>
        <p:txBody>
          <a:bodyPr/>
          <a:lstStyle/>
          <a:p>
            <a:r>
              <a:rPr lang="en-US" dirty="0" err="1" smtClean="0"/>
              <a:t>Régressions</a:t>
            </a:r>
            <a:r>
              <a:rPr lang="en-US" dirty="0" smtClean="0"/>
              <a:t> </a:t>
            </a:r>
            <a:r>
              <a:rPr lang="en-US" dirty="0" err="1" smtClean="0"/>
              <a:t>linéaires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3204" y="2287079"/>
            <a:ext cx="4185623" cy="3304117"/>
          </a:xfrm>
        </p:spPr>
        <p:txBody>
          <a:bodyPr/>
          <a:lstStyle/>
          <a:p>
            <a:r>
              <a:rPr lang="en-US" dirty="0" smtClean="0"/>
              <a:t>Globale: erreur moyenne 25%</a:t>
            </a:r>
          </a:p>
          <a:p>
            <a:endParaRPr lang="en-US" dirty="0" smtClean="0"/>
          </a:p>
          <a:p>
            <a:r>
              <a:rPr lang="en-US" dirty="0" smtClean="0"/>
              <a:t>Par arrondissement: 17%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60248" y="1584208"/>
            <a:ext cx="4185618" cy="576262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60249" y="2287079"/>
            <a:ext cx="4185617" cy="3304117"/>
          </a:xfrm>
        </p:spPr>
        <p:txBody>
          <a:bodyPr/>
          <a:lstStyle/>
          <a:p>
            <a:r>
              <a:rPr lang="en-US" dirty="0" smtClean="0"/>
              <a:t>Arbre: 15%</a:t>
            </a:r>
          </a:p>
          <a:p>
            <a:endParaRPr lang="en-US" dirty="0" smtClean="0"/>
          </a:p>
          <a:p>
            <a:r>
              <a:rPr lang="en-US" dirty="0" smtClean="0"/>
              <a:t>Forêt optimisée: 13%</a:t>
            </a:r>
          </a:p>
          <a:p>
            <a:endParaRPr lang="en-US" dirty="0" smtClean="0"/>
          </a:p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 10-11%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Erreur Arb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373" y="4490302"/>
            <a:ext cx="3649550" cy="2182107"/>
          </a:xfrm>
          <a:prstGeom prst="rect">
            <a:avLst/>
          </a:prstGeom>
        </p:spPr>
      </p:pic>
      <p:pic>
        <p:nvPicPr>
          <p:cNvPr id="12" name="Image 11" descr="Erreur Fores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5" y="3998223"/>
            <a:ext cx="3648584" cy="2181530"/>
          </a:xfrm>
          <a:prstGeom prst="rect">
            <a:avLst/>
          </a:prstGeom>
        </p:spPr>
      </p:pic>
      <p:sp>
        <p:nvSpPr>
          <p:cNvPr id="13" name="Virage 12"/>
          <p:cNvSpPr/>
          <p:nvPr/>
        </p:nvSpPr>
        <p:spPr>
          <a:xfrm rot="5400000">
            <a:off x="7993966" y="2711549"/>
            <a:ext cx="1526343" cy="8299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lèche droite 14"/>
          <p:cNvSpPr/>
          <p:nvPr/>
        </p:nvSpPr>
        <p:spPr>
          <a:xfrm rot="8498450">
            <a:off x="4175710" y="3527478"/>
            <a:ext cx="937435" cy="357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Caractéristiques</a:t>
            </a:r>
            <a:r>
              <a:rPr lang="en-US" dirty="0" smtClean="0"/>
              <a:t> </a:t>
            </a:r>
            <a:r>
              <a:rPr lang="en-US" dirty="0" err="1" smtClean="0"/>
              <a:t>pertinentes</a:t>
            </a:r>
            <a:endParaRPr lang="en-US" dirty="0"/>
          </a:p>
        </p:txBody>
      </p:sp>
      <p:pic>
        <p:nvPicPr>
          <p:cNvPr id="6" name="Espace réservé du contenu 5" descr="Importanc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47" y="1713538"/>
            <a:ext cx="6637402" cy="3998932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73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Présentation de notre site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Démo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556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pour le site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Objets</a:t>
            </a:r>
            <a:r>
              <a:rPr lang="en-US" dirty="0" smtClean="0"/>
              <a:t> : 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P</a:t>
            </a:r>
            <a:r>
              <a:rPr lang="en-US" dirty="0" err="1" smtClean="0"/>
              <a:t>rédicteurs</a:t>
            </a:r>
            <a:r>
              <a:rPr lang="en-US" dirty="0" smtClean="0"/>
              <a:t> </a:t>
            </a:r>
            <a:r>
              <a:rPr lang="en-US" dirty="0" err="1" smtClean="0"/>
              <a:t>stockés</a:t>
            </a:r>
            <a:r>
              <a:rPr lang="en-US" dirty="0" smtClean="0"/>
              <a:t> en “.pickle” pour un </a:t>
            </a:r>
            <a:r>
              <a:rPr lang="en-US" dirty="0" err="1" smtClean="0"/>
              <a:t>appel</a:t>
            </a:r>
            <a:r>
              <a:rPr lang="en-US" dirty="0" smtClean="0"/>
              <a:t> direct par le </a:t>
            </a:r>
            <a:r>
              <a:rPr lang="en-US" dirty="0" err="1" smtClean="0"/>
              <a:t>serveur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Fonctions</a:t>
            </a:r>
            <a:r>
              <a:rPr lang="en-US" dirty="0" smtClean="0"/>
              <a:t> 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Prédire</a:t>
            </a:r>
            <a:r>
              <a:rPr lang="en-US" dirty="0" smtClean="0"/>
              <a:t> le prix d’un </a:t>
            </a:r>
            <a:r>
              <a:rPr lang="en-US" dirty="0" err="1" smtClean="0"/>
              <a:t>bien</a:t>
            </a:r>
            <a:r>
              <a:rPr lang="en-US" dirty="0" smtClean="0"/>
              <a:t> (URL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formulaire</a:t>
            </a:r>
            <a:r>
              <a:rPr lang="en-US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Fournir</a:t>
            </a:r>
            <a:r>
              <a:rPr lang="en-US" dirty="0" smtClean="0"/>
              <a:t> des </a:t>
            </a:r>
            <a:r>
              <a:rPr lang="en-US" dirty="0" err="1" smtClean="0"/>
              <a:t>biens</a:t>
            </a:r>
            <a:r>
              <a:rPr lang="en-US" dirty="0" smtClean="0"/>
              <a:t> “comparables” (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b="1" dirty="0" err="1" smtClean="0"/>
              <a:t>conseil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5589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Limites</a:t>
            </a:r>
            <a:r>
              <a:rPr lang="en-US" dirty="0" smtClean="0"/>
              <a:t> et </a:t>
            </a:r>
            <a:r>
              <a:rPr lang="en-US" dirty="0" err="1" smtClean="0"/>
              <a:t>difficultés</a:t>
            </a:r>
            <a:r>
              <a:rPr lang="en-US" dirty="0" smtClean="0"/>
              <a:t> </a:t>
            </a:r>
            <a:r>
              <a:rPr lang="en-US" dirty="0" err="1" smtClean="0"/>
              <a:t>rencontrées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Qualité</a:t>
            </a:r>
            <a:r>
              <a:rPr lang="en-US" dirty="0" smtClean="0"/>
              <a:t> des </a:t>
            </a:r>
            <a:r>
              <a:rPr lang="en-US" dirty="0" err="1" smtClean="0"/>
              <a:t>annonces</a:t>
            </a:r>
            <a:r>
              <a:rPr lang="en-US" dirty="0" smtClean="0"/>
              <a:t> et de la base de </a:t>
            </a:r>
            <a:r>
              <a:rPr lang="en-US" dirty="0" err="1" smtClean="0"/>
              <a:t>données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Annonce</a:t>
            </a:r>
            <a:r>
              <a:rPr lang="en-US" dirty="0" smtClean="0"/>
              <a:t> mal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insuffisamment</a:t>
            </a:r>
            <a:r>
              <a:rPr lang="en-US" dirty="0" smtClean="0"/>
              <a:t> </a:t>
            </a:r>
            <a:r>
              <a:rPr lang="en-US" dirty="0" err="1" smtClean="0"/>
              <a:t>remplie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annonces</a:t>
            </a:r>
            <a:r>
              <a:rPr lang="en-US" dirty="0" smtClean="0"/>
              <a:t> “</a:t>
            </a:r>
            <a:r>
              <a:rPr lang="en-US" dirty="0" err="1" smtClean="0"/>
              <a:t>identiques</a:t>
            </a:r>
            <a:r>
              <a:rPr lang="en-US" dirty="0" smtClean="0"/>
              <a:t>”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algorithmes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avoir</a:t>
            </a:r>
            <a:r>
              <a:rPr lang="en-US" dirty="0" smtClean="0"/>
              <a:t> un prix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différents</a:t>
            </a:r>
            <a:r>
              <a:rPr lang="en-US" dirty="0" smtClean="0"/>
              <a:t> (</a:t>
            </a:r>
            <a:r>
              <a:rPr lang="en-US" dirty="0" err="1" smtClean="0"/>
              <a:t>surtout</a:t>
            </a:r>
            <a:r>
              <a:rPr lang="en-US" dirty="0" smtClean="0"/>
              <a:t> pour les </a:t>
            </a:r>
            <a:r>
              <a:rPr lang="en-US" dirty="0" err="1" smtClean="0"/>
              <a:t>biens</a:t>
            </a:r>
            <a:r>
              <a:rPr lang="en-US" dirty="0" smtClean="0"/>
              <a:t> à prix </a:t>
            </a:r>
            <a:r>
              <a:rPr lang="en-US" dirty="0" err="1" smtClean="0"/>
              <a:t>faibles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informations</a:t>
            </a:r>
            <a:r>
              <a:rPr lang="en-US" dirty="0" smtClean="0"/>
              <a:t> hors </a:t>
            </a:r>
            <a:r>
              <a:rPr lang="en-US" dirty="0" err="1" smtClean="0"/>
              <a:t>textes</a:t>
            </a:r>
            <a:r>
              <a:rPr lang="en-US" dirty="0" smtClean="0"/>
              <a:t> non </a:t>
            </a:r>
            <a:r>
              <a:rPr lang="en-US" dirty="0" err="1" smtClean="0"/>
              <a:t>prises</a:t>
            </a:r>
            <a:r>
              <a:rPr lang="en-US" dirty="0" smtClean="0"/>
              <a:t> en </a:t>
            </a:r>
            <a:r>
              <a:rPr lang="en-US" dirty="0" err="1" smtClean="0"/>
              <a:t>compte</a:t>
            </a:r>
            <a:r>
              <a:rPr lang="en-US" dirty="0" smtClean="0"/>
              <a:t> (photos par </a:t>
            </a:r>
            <a:r>
              <a:rPr lang="en-US" dirty="0" err="1" smtClean="0"/>
              <a:t>exemple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180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23" y="45539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100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 de </a:t>
            </a:r>
            <a:r>
              <a:rPr lang="en-US" dirty="0" err="1" smtClean="0"/>
              <a:t>notre</a:t>
            </a:r>
            <a:r>
              <a:rPr lang="en-US" dirty="0" smtClean="0"/>
              <a:t> site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Back-end</a:t>
            </a:r>
            <a:endParaRPr lang="en-US" dirty="0"/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Je </a:t>
            </a:r>
            <a:r>
              <a:rPr lang="en-US" sz="1400" dirty="0" err="1" smtClean="0"/>
              <a:t>souhaite</a:t>
            </a:r>
            <a:r>
              <a:rPr lang="en-US" sz="1400" dirty="0" smtClean="0"/>
              <a:t> </a:t>
            </a:r>
            <a:r>
              <a:rPr lang="en-US" sz="1400" dirty="0" err="1" smtClean="0"/>
              <a:t>analyser</a:t>
            </a:r>
            <a:r>
              <a:rPr lang="en-US" sz="1400" dirty="0" smtClean="0"/>
              <a:t> </a:t>
            </a:r>
            <a:r>
              <a:rPr lang="en-US" sz="1400" dirty="0" err="1" smtClean="0"/>
              <a:t>une</a:t>
            </a:r>
            <a:r>
              <a:rPr lang="en-US" sz="1400" dirty="0" smtClean="0"/>
              <a:t> </a:t>
            </a:r>
            <a:r>
              <a:rPr lang="en-US" sz="1400" dirty="0" err="1" smtClean="0"/>
              <a:t>annonce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Crawl de </a:t>
            </a:r>
            <a:r>
              <a:rPr lang="en-US" sz="1200" dirty="0" err="1" smtClean="0"/>
              <a:t>l’URL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Extraction des </a:t>
            </a:r>
            <a:r>
              <a:rPr lang="en-US" sz="1200" dirty="0" err="1" smtClean="0"/>
              <a:t>caractéristiques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Prédiction</a:t>
            </a:r>
            <a:endParaRPr lang="en-US" sz="1200" dirty="0"/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Text brut de </a:t>
            </a:r>
            <a:r>
              <a:rPr lang="en-US" sz="1200" dirty="0" err="1" smtClean="0"/>
              <a:t>l’annonce</a:t>
            </a:r>
            <a:endParaRPr lang="en-US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Vecteur</a:t>
            </a:r>
            <a:r>
              <a:rPr lang="en-US" sz="1200" dirty="0" smtClean="0"/>
              <a:t> de </a:t>
            </a:r>
            <a:r>
              <a:rPr lang="en-US" sz="1200" dirty="0" err="1" smtClean="0"/>
              <a:t>caractéristiques</a:t>
            </a:r>
            <a:endParaRPr lang="en-US" sz="1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pic>
        <p:nvPicPr>
          <p:cNvPr id="42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8125">
            <a:off x="511232" y="3909264"/>
            <a:ext cx="651573" cy="6214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250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580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773574" y="1736223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Deux langages principaux permettent de créer des sites web : le html et le CSS</a:t>
            </a:r>
          </a:p>
          <a:p>
            <a:r>
              <a:rPr lang="fr-FR" dirty="0" smtClean="0"/>
              <a:t>Les navigateurs sont capables d’interpréter ces deux langages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Le Html et CSS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50" y="2860075"/>
            <a:ext cx="6753005" cy="3856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588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881295" y="1903083"/>
            <a:ext cx="5784078" cy="1293659"/>
          </a:xfrm>
        </p:spPr>
        <p:txBody>
          <a:bodyPr>
            <a:normAutofit/>
          </a:bodyPr>
          <a:lstStyle/>
          <a:p>
            <a:r>
              <a:rPr lang="fr-FR" dirty="0" smtClean="0"/>
              <a:t>Html permet d’afficher du contenu et la hiérarchie des éléments</a:t>
            </a:r>
          </a:p>
          <a:p>
            <a:r>
              <a:rPr lang="fr-FR" dirty="0" smtClean="0"/>
              <a:t>CSS permet d’ajouter du style à la page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font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deux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" y="1731475"/>
            <a:ext cx="1999917" cy="12221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85" y="3458338"/>
            <a:ext cx="2698889" cy="31307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33" y="3974294"/>
            <a:ext cx="4883401" cy="1689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0179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Quel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le </a:t>
            </a:r>
            <a:r>
              <a:rPr lang="en-US" dirty="0" err="1" smtClean="0"/>
              <a:t>rôle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@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2890402" y="3976265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5715009" y="3817715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 flipV="1">
            <a:off x="5715009" y="4589622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3432473" y="388621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5" name="ZoneTexte 44"/>
          <p:cNvSpPr txBox="1"/>
          <p:nvPr/>
        </p:nvSpPr>
        <p:spPr>
          <a:xfrm>
            <a:off x="6225897" y="3853696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6" name="ZoneTexte 45"/>
          <p:cNvSpPr txBox="1"/>
          <p:nvPr/>
        </p:nvSpPr>
        <p:spPr>
          <a:xfrm>
            <a:off x="6210188" y="49833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50582" y="4589622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27155" y="497086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25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 la page web communique-t-</a:t>
            </a:r>
            <a:r>
              <a:rPr lang="en-US" dirty="0" err="1" smtClean="0"/>
              <a:t>elle</a:t>
            </a:r>
            <a:r>
              <a:rPr lang="en-US" dirty="0" smtClean="0"/>
              <a:t> avec le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navigateur effectue une </a:t>
            </a:r>
            <a:r>
              <a:rPr lang="fr-FR" b="1" dirty="0"/>
              <a:t>requête </a:t>
            </a:r>
            <a:r>
              <a:rPr lang="fr-FR" b="1" dirty="0" smtClean="0"/>
              <a:t>HTTP</a:t>
            </a:r>
          </a:p>
          <a:p>
            <a:r>
              <a:rPr lang="fr-FR" dirty="0"/>
              <a:t>Le serveur traite la requête puis envoie une </a:t>
            </a:r>
            <a:r>
              <a:rPr lang="fr-FR" b="1" dirty="0"/>
              <a:t>réponse HTTP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5" y="3531939"/>
            <a:ext cx="3597770" cy="202932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397500" y="3638550"/>
            <a:ext cx="1003300" cy="90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151935" y="3293755"/>
            <a:ext cx="4552950" cy="24929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#! /</a:t>
            </a: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usr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/bin/python</a:t>
            </a: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 -*- coding:utf-8 -*- from flask import Flask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 Flask(__name__)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@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app.route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('/page1') </a:t>
            </a:r>
          </a:p>
          <a:p>
            <a:pPr lvl="0"/>
            <a:r>
              <a:rPr lang="en-US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def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accueil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(): </a:t>
            </a:r>
            <a:endParaRPr lang="en-US" altLang="en-US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return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render_template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(‘page1.html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',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titre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="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Bienvenue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!") </a:t>
            </a: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if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__name__ == '__main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__':</a:t>
            </a:r>
            <a:b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</a:b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app.run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(debug=True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)</a:t>
            </a:r>
            <a:endParaRPr lang="en-US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561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faire pour ne modifier que </a:t>
            </a:r>
            <a:r>
              <a:rPr lang="en-US" dirty="0" err="1" smtClean="0"/>
              <a:t>certaines</a:t>
            </a:r>
            <a:r>
              <a:rPr lang="en-US" dirty="0" smtClean="0"/>
              <a:t> parties de la page web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16" y="5087164"/>
            <a:ext cx="633132" cy="6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503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9" y="201977"/>
            <a:ext cx="651573" cy="62144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/>
              <a:t>Web </a:t>
            </a:r>
            <a:r>
              <a:rPr lang="fr-FR" sz="3200" dirty="0" err="1" smtClean="0"/>
              <a:t>crawling</a:t>
            </a:r>
            <a:endParaRPr lang="fr-FR" sz="3200" dirty="0" smtClean="0"/>
          </a:p>
          <a:p>
            <a:pPr>
              <a:buFont typeface="+mj-lt"/>
              <a:buAutoNum type="romanUcPeriod"/>
            </a:pPr>
            <a:r>
              <a:rPr lang="fr-FR" sz="3200" dirty="0" smtClean="0"/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/>
              <a:t>Site web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5" b="94845" l="5217" r="965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1" y="1549735"/>
            <a:ext cx="468247" cy="3949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23845" y="544589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Programmation côté client : le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Forme libre 4"/>
          <p:cNvSpPr/>
          <p:nvPr/>
        </p:nvSpPr>
        <p:spPr>
          <a:xfrm>
            <a:off x="3494060" y="2699480"/>
            <a:ext cx="3138310" cy="1669319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Sous-titre 5"/>
          <p:cNvSpPr txBox="1">
            <a:spLocks noGrp="1"/>
          </p:cNvSpPr>
          <p:nvPr>
            <p:ph type="subTitle" idx="4294967295"/>
          </p:nvPr>
        </p:nvSpPr>
        <p:spPr>
          <a:xfrm>
            <a:off x="4590422" y="1547977"/>
            <a:ext cx="2338698" cy="1019863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dirty="0"/>
              <a:t>Script interprété par le navigateur internet</a:t>
            </a:r>
          </a:p>
        </p:txBody>
      </p:sp>
      <p:pic>
        <p:nvPicPr>
          <p:cNvPr id="7" name="Espace réservé pour une image  2"/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040" y="1652649"/>
            <a:ext cx="3165115" cy="22947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3" y="4368799"/>
            <a:ext cx="2538927" cy="1551567"/>
          </a:xfrm>
          <a:prstGeom prst="rect">
            <a:avLst/>
          </a:prstGeom>
        </p:spPr>
      </p:pic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03" y="1565243"/>
            <a:ext cx="2069465" cy="20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436" y="3947448"/>
            <a:ext cx="4729232" cy="226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50560" y="4754880"/>
            <a:ext cx="2814320" cy="64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</a:t>
            </a:r>
            <a:r>
              <a:rPr lang="fr-FR" dirty="0" smtClean="0"/>
              <a:t>Basique de </a:t>
            </a:r>
            <a:r>
              <a:rPr lang="fr-FR" dirty="0" err="1" smtClean="0"/>
              <a:t>Javascript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11628" y="1262743"/>
            <a:ext cx="9274629" cy="2744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	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&lt;script&gt;		var a = 1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var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= 1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 c = a + b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console.log("Le résultat est : " + c) ;    	 &lt;/script&gt;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254" y="4431696"/>
            <a:ext cx="7964356" cy="176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7" name="Rectangle 6"/>
          <p:cNvSpPr/>
          <p:nvPr/>
        </p:nvSpPr>
        <p:spPr>
          <a:xfrm>
            <a:off x="511628" y="11158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Rien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plus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qu’un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classique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programmation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3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9613" y="2224915"/>
            <a:ext cx="4061821" cy="305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Affichage d’éléments dynamiques </a:t>
            </a:r>
            <a:endParaRPr lang="fr-FR" dirty="0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>
          <a:xfrm>
            <a:off x="5522523" y="1240117"/>
            <a:ext cx="4176000" cy="1007999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sz="2400" dirty="0"/>
              <a:t>Logo de chargement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63639" y="1441717"/>
            <a:ext cx="4176000" cy="6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up d’erreur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421420" y="5399450"/>
            <a:ext cx="4176000" cy="11655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’).show</a:t>
            </a:r>
          </a:p>
          <a:p>
            <a:pPr lvl="0"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hide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02221" y="5279569"/>
            <a:ext cx="3773159" cy="12853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buNone/>
              <a:tabLst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window.open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(…)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124" y="2224915"/>
            <a:ext cx="4327355" cy="31802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7" y="3361968"/>
            <a:ext cx="839070" cy="8390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10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2946959" y="4769722"/>
            <a:ext cx="1774660" cy="7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40" y="4619186"/>
            <a:ext cx="1004223" cy="10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372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Exemple de </a:t>
            </a:r>
            <a:r>
              <a:rPr lang="fr-FR" dirty="0" err="1" smtClean="0"/>
              <a:t>Jquery</a:t>
            </a:r>
            <a:r>
              <a:rPr lang="fr-FR" dirty="0" smtClean="0"/>
              <a:t> sur notre site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30625" y="2762980"/>
            <a:ext cx="2567925" cy="779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Script activé par le clic sur le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bouton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10626" y="3831102"/>
            <a:ext cx="3287924" cy="10457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qui communique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avec le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527542" y="1115846"/>
            <a:ext cx="7326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quand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un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 lance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une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requête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… le retour 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7542" y="2269887"/>
            <a:ext cx="3073680" cy="9908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Formulaire HTML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1" y="3152484"/>
            <a:ext cx="5233179" cy="2551841"/>
          </a:xfrm>
          <a:prstGeom prst="rect">
            <a:avLst/>
          </a:prstGeom>
        </p:spPr>
      </p:pic>
      <p:sp>
        <p:nvSpPr>
          <p:cNvPr id="14" name="Forme libre 13"/>
          <p:cNvSpPr/>
          <p:nvPr/>
        </p:nvSpPr>
        <p:spPr>
          <a:xfrm>
            <a:off x="3726542" y="2269887"/>
            <a:ext cx="3084084" cy="1561215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09586" y="5050377"/>
            <a:ext cx="3725294" cy="10457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 crée des éléments dynamiquement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6730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491342"/>
            <a:ext cx="10123714" cy="5065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59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514862"/>
            <a:ext cx="10189029" cy="5020400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413714" y="2548054"/>
            <a:ext cx="3517028" cy="10312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Seul le paragraphe est modifié !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9660600" y="3744686"/>
            <a:ext cx="680828" cy="979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907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89160" y="464023"/>
            <a:ext cx="10266840" cy="5539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572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fr-FR" dirty="0"/>
              <a:t>Technique AJAX sur notre site web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44568" y="822145"/>
            <a:ext cx="6708102" cy="7286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Des commandes asynchrones côté client et côté serveur</a:t>
            </a:r>
            <a:endParaRPr lang="fr-FR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0827" y="744018"/>
            <a:ext cx="904613" cy="66822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6" name="Rectangle 15"/>
          <p:cNvSpPr/>
          <p:nvPr/>
        </p:nvSpPr>
        <p:spPr>
          <a:xfrm>
            <a:off x="1076960" y="2952184"/>
            <a:ext cx="1881445" cy="195671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796323" y="2498530"/>
            <a:ext cx="1973620" cy="241757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77610" y="2453260"/>
            <a:ext cx="2371192" cy="36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b="1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Client</a:t>
            </a:r>
            <a:endParaRPr lang="fr-FR" sz="2000" b="1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4100" name="Picture 4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83" y="2238032"/>
            <a:ext cx="955534" cy="9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3898619" y="2173155"/>
            <a:ext cx="872675" cy="800798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5783511" y="1790955"/>
            <a:ext cx="2209661" cy="38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1400" i="1" dirty="0" err="1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getJSON</a:t>
            </a: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(‘URI’)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236327" y="1604430"/>
            <a:ext cx="2149976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 (‘</a:t>
            </a: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URI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’)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V="1">
            <a:off x="3898619" y="1990995"/>
            <a:ext cx="872676" cy="9829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H="1" flipV="1">
            <a:off x="3898619" y="2043668"/>
            <a:ext cx="872676" cy="930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7491273" y="5145176"/>
            <a:ext cx="2278670" cy="281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b="1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Serveur</a:t>
            </a:r>
            <a:endParaRPr lang="fr-FR" sz="2000" b="1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4112" name="Picture 16" descr="Afficher l'image d'orig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54" y="5584414"/>
            <a:ext cx="873433" cy="8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Connecteur droit 65"/>
          <p:cNvCxnSpPr/>
          <p:nvPr/>
        </p:nvCxnSpPr>
        <p:spPr>
          <a:xfrm flipV="1">
            <a:off x="6076089" y="5584414"/>
            <a:ext cx="665364" cy="803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H="1" flipV="1">
            <a:off x="5972054" y="5584414"/>
            <a:ext cx="769399" cy="803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4" name="Picture 18" descr="Afficher l'image d'orig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76" y="5783664"/>
            <a:ext cx="1214437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ZoneTexte 77"/>
          <p:cNvSpPr txBox="1"/>
          <p:nvPr/>
        </p:nvSpPr>
        <p:spPr>
          <a:xfrm>
            <a:off x="1863206" y="5286101"/>
            <a:ext cx="1928521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jsonify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 … )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5253168" y="5145176"/>
            <a:ext cx="2019829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render_templates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4111" name="Connecteur droit avec flèche 4110"/>
          <p:cNvCxnSpPr/>
          <p:nvPr/>
        </p:nvCxnSpPr>
        <p:spPr>
          <a:xfrm flipV="1">
            <a:off x="3898619" y="3868544"/>
            <a:ext cx="3098522" cy="1857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3931277" y="4328160"/>
            <a:ext cx="3096613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15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8" grpId="0"/>
      <p:bldP spid="7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34762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créer</a:t>
            </a:r>
            <a:r>
              <a:rPr lang="en-US" dirty="0" smtClean="0"/>
              <a:t> des </a:t>
            </a:r>
            <a:r>
              <a:rPr lang="en-US" dirty="0" err="1" smtClean="0"/>
              <a:t>éléments</a:t>
            </a:r>
            <a:r>
              <a:rPr lang="en-US" dirty="0" smtClean="0"/>
              <a:t> complexes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99" y="5086409"/>
            <a:ext cx="575986" cy="5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85" y="5125395"/>
            <a:ext cx="587281" cy="58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8503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"/>
          <a:stretch/>
        </p:blipFill>
        <p:spPr>
          <a:xfrm>
            <a:off x="602083" y="1045028"/>
            <a:ext cx="6832853" cy="5671457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685572" y="-117711"/>
            <a:ext cx="8596668" cy="1320800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d'application 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4823" y="2760813"/>
            <a:ext cx="2914363" cy="3927173"/>
          </a:xfrm>
        </p:spPr>
        <p:txBody>
          <a:bodyPr/>
          <a:lstStyle/>
          <a:p>
            <a:pPr marL="0" lvl="0" indent="0" hangingPunct="0">
              <a:spcAft>
                <a:spcPts val="600"/>
              </a:spcAft>
              <a:buNone/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Eléments </a:t>
            </a: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SVG</a:t>
            </a:r>
            <a:endParaRPr lang="fr-FR" dirty="0">
              <a:latin typeface="Arial" pitchFamily="18"/>
              <a:ea typeface="Microsoft YaHei" pitchFamily="2"/>
              <a:cs typeface="Mangal" pitchFamily="2"/>
            </a:endParaRPr>
          </a:p>
          <a:p>
            <a:pPr marL="0" lvl="0" indent="0" hangingPunct="0">
              <a:spcAft>
                <a:spcPts val="600"/>
              </a:spcAft>
              <a:buNone/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Attributs :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Position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Taille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Couleur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…</a:t>
            </a:r>
            <a:endParaRPr lang="fr-FR" dirty="0"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221183" y="2471059"/>
            <a:ext cx="908961" cy="7728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5312223" y="2819401"/>
            <a:ext cx="1817920" cy="4245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4865909" y="3243943"/>
            <a:ext cx="2264234" cy="29609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363681" y="3243943"/>
            <a:ext cx="3766462" cy="15729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432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</a:t>
            </a:r>
            <a:r>
              <a:rPr lang="fr-FR" sz="3200" dirty="0" err="1" smtClean="0">
                <a:solidFill>
                  <a:schemeClr val="tx1"/>
                </a:solidFill>
              </a:rPr>
              <a:t>crawling</a:t>
            </a:r>
            <a:r>
              <a:rPr lang="fr-FR" sz="3200" dirty="0" smtClean="0">
                <a:solidFill>
                  <a:schemeClr val="tx1"/>
                </a:solidFill>
              </a:rPr>
              <a:t> : Marion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406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HTML/CSS vs </a:t>
            </a:r>
            <a:r>
              <a:rPr lang="fr-FR" dirty="0" err="1"/>
              <a:t>Javascript</a:t>
            </a:r>
            <a:r>
              <a:rPr lang="fr-FR" dirty="0"/>
              <a:t>/AJAX 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Possibilité </a:t>
            </a: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de construire le site en JS uniquement</a:t>
            </a:r>
          </a:p>
          <a:p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Choix en fonction des pages web</a:t>
            </a:r>
          </a:p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60000" y="1367640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fr-FR" sz="3200" dirty="0">
              <a:latin typeface="Arial" pitchFamily="18"/>
              <a:ea typeface="Microsoft YaHei" pitchFamily="2"/>
              <a:cs typeface="Mangal" pitchFamily="2"/>
            </a:endParaRPr>
          </a:p>
          <a:p>
            <a:pPr hangingPunct="0">
              <a:buNone/>
            </a:pP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09600" y="3319410"/>
            <a:ext cx="3570514" cy="33658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99" y="3480939"/>
            <a:ext cx="4883769" cy="30427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4536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Conclusion : site web / serveur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2160589"/>
            <a:ext cx="4487790" cy="3880773"/>
          </a:xfrm>
        </p:spPr>
        <p:txBody>
          <a:bodyPr>
            <a:normAutofit/>
          </a:bodyPr>
          <a:lstStyle/>
          <a:p>
            <a:pPr lvl="0"/>
            <a:r>
              <a:rPr lang="fr-FR" sz="2000" dirty="0">
                <a:latin typeface="Arial" pitchFamily="18"/>
                <a:ea typeface="Microsoft YaHei" pitchFamily="2"/>
                <a:cs typeface="Mangal" pitchFamily="2"/>
              </a:rPr>
              <a:t>Collaboration permanente entre les différentes équipes du </a:t>
            </a:r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projet</a:t>
            </a:r>
          </a:p>
          <a:p>
            <a:pPr lvl="0"/>
            <a:endParaRPr lang="fr-FR" sz="2000" dirty="0" smtClean="0">
              <a:latin typeface="Arial" pitchFamily="18"/>
              <a:ea typeface="Microsoft YaHei" pitchFamily="2"/>
              <a:cs typeface="Mangal" pitchFamily="2"/>
            </a:endParaRPr>
          </a:p>
          <a:p>
            <a:pPr lvl="0"/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Réflexion </a:t>
            </a:r>
            <a:r>
              <a:rPr lang="fr-FR" sz="2000" dirty="0">
                <a:latin typeface="Arial" pitchFamily="18"/>
                <a:ea typeface="Microsoft YaHei" pitchFamily="2"/>
                <a:cs typeface="Mangal" pitchFamily="2"/>
              </a:rPr>
              <a:t>centrée </a:t>
            </a:r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sur l'utilisateur</a:t>
            </a:r>
          </a:p>
          <a:p>
            <a:pPr lvl="0"/>
            <a:endParaRPr lang="fr-FR" sz="2000" dirty="0" smtClean="0">
              <a:latin typeface="Arial" pitchFamily="18"/>
              <a:ea typeface="Microsoft YaHei" pitchFamily="2"/>
              <a:cs typeface="Mangal" pitchFamily="2"/>
            </a:endParaRPr>
          </a:p>
          <a:p>
            <a:pPr lvl="0"/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Face visible du projet</a:t>
            </a:r>
            <a:endParaRPr lang="fr-FR" sz="2000" dirty="0">
              <a:latin typeface="Arial" pitchFamily="18"/>
              <a:ea typeface="Microsoft YaHei" pitchFamily="2"/>
              <a:cs typeface="Mangal" pitchFamily="2"/>
            </a:endParaRPr>
          </a:p>
          <a:p>
            <a:pPr lvl="0"/>
            <a:endParaRPr lang="fr-FR" sz="2000" dirty="0">
              <a:latin typeface="Arial" pitchFamily="18"/>
              <a:ea typeface="Microsoft YaHei" pitchFamily="2"/>
              <a:cs typeface="Mangal" pitchFamily="2"/>
            </a:endParaRPr>
          </a:p>
          <a:p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376245" y="3152124"/>
            <a:ext cx="4555755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None/>
              <a:tabLst/>
            </a:pP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 b="11463"/>
          <a:stretch>
            <a:fillRect/>
          </a:stretch>
        </p:blipFill>
        <p:spPr>
          <a:xfrm>
            <a:off x="5395433" y="2514035"/>
            <a:ext cx="4187529" cy="33626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7945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Remerciements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7282" y="1608464"/>
            <a:ext cx="9066881" cy="47372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sz="2800" dirty="0" smtClean="0"/>
              <a:t>Un grand merci à l’ensemble de l’équipe enseignante de Télécom, en particulier :</a:t>
            </a:r>
          </a:p>
          <a:p>
            <a:pPr lvl="1">
              <a:lnSpc>
                <a:spcPct val="160000"/>
              </a:lnSpc>
            </a:pPr>
            <a:r>
              <a:rPr lang="fr-FR" sz="2600" dirty="0" smtClean="0"/>
              <a:t>Stéphan Clémençon</a:t>
            </a:r>
          </a:p>
          <a:p>
            <a:pPr lvl="1">
              <a:lnSpc>
                <a:spcPct val="160000"/>
              </a:lnSpc>
            </a:pPr>
            <a:r>
              <a:rPr lang="fr-FR" sz="2600" dirty="0" smtClean="0"/>
              <a:t>Cyril Concolato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fr-FR" sz="2800" dirty="0"/>
              <a:t>p</a:t>
            </a:r>
            <a:r>
              <a:rPr lang="fr-FR" sz="2800" dirty="0" smtClean="0"/>
              <a:t>our leur attention bienveillante.</a:t>
            </a:r>
          </a:p>
          <a:p>
            <a:pPr marL="0" indent="0">
              <a:lnSpc>
                <a:spcPct val="160000"/>
              </a:lnSpc>
              <a:buNone/>
            </a:pPr>
            <a:endParaRPr lang="fr-FR" sz="2800" dirty="0"/>
          </a:p>
          <a:p>
            <a:pPr marL="0" indent="0">
              <a:lnSpc>
                <a:spcPct val="160000"/>
              </a:lnSpc>
              <a:buNone/>
            </a:pPr>
            <a:r>
              <a:rPr lang="fr-FR" sz="2800" dirty="0" smtClean="0"/>
              <a:t>Mais aussi :</a:t>
            </a:r>
          </a:p>
          <a:p>
            <a:pPr lvl="1">
              <a:lnSpc>
                <a:spcPct val="160000"/>
              </a:lnSpc>
            </a:pPr>
            <a:r>
              <a:rPr lang="fr-FR" sz="2600" dirty="0" smtClean="0"/>
              <a:t>Chloé Clavel, Alexanre Gramfort, Slim Essid, Maxime Sangnier, Jean-Claude Dufourd, ...</a:t>
            </a:r>
            <a:endParaRPr lang="fr-FR" sz="2600" dirty="0"/>
          </a:p>
          <a:p>
            <a:pPr marL="0" indent="0">
              <a:lnSpc>
                <a:spcPct val="160000"/>
              </a:lnSpc>
              <a:buNone/>
            </a:pPr>
            <a:r>
              <a:rPr lang="fr-FR" sz="2800" dirty="0" smtClean="0"/>
              <a:t>pour les cours et les conseils.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Conclusion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059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49" y="1280253"/>
            <a:ext cx="314325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3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867</TotalTime>
  <Words>2457</Words>
  <Application>Microsoft Office PowerPoint</Application>
  <PresentationFormat>Widescreen</PresentationFormat>
  <Paragraphs>847</Paragraphs>
  <Slides>93</Slides>
  <Notes>30</Notes>
  <HiddenSlides>1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6" baseType="lpstr">
      <vt:lpstr>Microsoft YaHei</vt:lpstr>
      <vt:lpstr>Arial</vt:lpstr>
      <vt:lpstr>Arial Unicode MS</vt:lpstr>
      <vt:lpstr>Calibri</vt:lpstr>
      <vt:lpstr>Cambria Math</vt:lpstr>
      <vt:lpstr>Consolas</vt:lpstr>
      <vt:lpstr>Mangal</vt:lpstr>
      <vt:lpstr>StarSymbol</vt:lpstr>
      <vt:lpstr>Trebuchet MS</vt:lpstr>
      <vt:lpstr>Wingdings</vt:lpstr>
      <vt:lpstr>Wingdings 3</vt:lpstr>
      <vt:lpstr>3_Facet</vt:lpstr>
      <vt:lpstr>…quation</vt:lpstr>
      <vt:lpstr>Flat Rat The true price of your flat</vt:lpstr>
      <vt:lpstr>Introduction : le PESTO Webmining</vt:lpstr>
      <vt:lpstr>Le web mining</vt:lpstr>
      <vt:lpstr>Genèse du projet</vt:lpstr>
      <vt:lpstr>Etat de l’art</vt:lpstr>
      <vt:lpstr>Ce que l’on va essayer d’apporter</vt:lpstr>
      <vt:lpstr>Présentation de notre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Collecte de données</vt:lpstr>
      <vt:lpstr>Collecte de données</vt:lpstr>
      <vt:lpstr>Web-crawling</vt:lpstr>
      <vt:lpstr>Web-crawling</vt:lpstr>
      <vt:lpstr>Stratégie de fouille</vt:lpstr>
      <vt:lpstr>Définir l’URL de départ</vt:lpstr>
      <vt:lpstr>Stratégie de fouille</vt:lpstr>
      <vt:lpstr>Stratégie de fouille</vt:lpstr>
      <vt:lpstr>Bilan du crawling</vt:lpstr>
      <vt:lpstr>PowerPoint Presentation</vt:lpstr>
      <vt:lpstr>Entrée : fichier d’annonces</vt:lpstr>
      <vt:lpstr>Objectif</vt:lpstr>
      <vt:lpstr>Première étape : liste de caractéristiques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 : méthode</vt:lpstr>
      <vt:lpstr>Traitement de texte : méthode</vt:lpstr>
      <vt:lpstr>Traitement de texte</vt:lpstr>
      <vt:lpstr>Coordonnées</vt:lpstr>
      <vt:lpstr>Problèmes rencontrés (et traités)</vt:lpstr>
      <vt:lpstr>Traitement de texte</vt:lpstr>
      <vt:lpstr>Résultat</vt:lpstr>
      <vt:lpstr>Quelques chiffres</vt:lpstr>
      <vt:lpstr>PowerPoint Presentation</vt:lpstr>
      <vt:lpstr>Visualisation</vt:lpstr>
      <vt:lpstr>PowerPoint Presentation</vt:lpstr>
      <vt:lpstr>Prétraitement des données</vt:lpstr>
      <vt:lpstr>Prétraitement des données</vt:lpstr>
      <vt:lpstr>Prétraitement des données</vt:lpstr>
      <vt:lpstr>Prétraitement des données Analyse en Composantes Principales</vt:lpstr>
      <vt:lpstr>Prétraitement des données Analyse en Composantes Principales</vt:lpstr>
      <vt:lpstr>PowerPoint Presentation</vt:lpstr>
      <vt:lpstr>PowerPoint Presentation</vt:lpstr>
      <vt:lpstr>PowerPoint Presentation</vt:lpstr>
      <vt:lpstr>Prétraitement des données Analyse en Composantes Principales</vt:lpstr>
      <vt:lpstr>Prétraitement des données</vt:lpstr>
      <vt:lpstr>Prétraitement des données Analyse des correspondances</vt:lpstr>
      <vt:lpstr>PowerPoint Presentation</vt:lpstr>
      <vt:lpstr>PowerPoint Presentation</vt:lpstr>
      <vt:lpstr>Prétraitement des données Analyse des correspondances</vt:lpstr>
      <vt:lpstr>PowerPoint Presentation</vt:lpstr>
      <vt:lpstr>Principes du ML</vt:lpstr>
      <vt:lpstr>Pourquoi traiter la base?</vt:lpstr>
      <vt:lpstr>L’apprentissage en pratique:</vt:lpstr>
      <vt:lpstr>Un premier algorithme: l’arbre</vt:lpstr>
      <vt:lpstr>Améliorations:</vt:lpstr>
      <vt:lpstr>Méthode choisie</vt:lpstr>
      <vt:lpstr>Résultats</vt:lpstr>
      <vt:lpstr>Caractéristiques pertinentes</vt:lpstr>
      <vt:lpstr>Utilisation pour le site</vt:lpstr>
      <vt:lpstr>Limites et difficultés rencontrées</vt:lpstr>
      <vt:lpstr>PowerPoint Presentation</vt:lpstr>
      <vt:lpstr>Architecture de notre site </vt:lpstr>
      <vt:lpstr>Comment s’affiche un page web ? </vt:lpstr>
      <vt:lpstr>Comment s’affiche un page web ? </vt:lpstr>
      <vt:lpstr>Comment s’affiche un page web ? </vt:lpstr>
      <vt:lpstr>Quel est le rôle du serveur ?</vt:lpstr>
      <vt:lpstr>Comment la page web communique-t-elle avec le serveur ?</vt:lpstr>
      <vt:lpstr>Comment faire pour ne modifier que certaines parties de la page web ?</vt:lpstr>
      <vt:lpstr>Programmation côté client : le Javascript </vt:lpstr>
      <vt:lpstr>Exemple Basique de Javascript</vt:lpstr>
      <vt:lpstr>Affichage d’éléments dynamiques </vt:lpstr>
      <vt:lpstr>Comment s’affiche un page web ? </vt:lpstr>
      <vt:lpstr>Exemple de Jquery sur notre site</vt:lpstr>
      <vt:lpstr>Exemple sur le site web (librairie jQuery)</vt:lpstr>
      <vt:lpstr>Exemple sur le site web (librairie jQuery)</vt:lpstr>
      <vt:lpstr>PowerPoint Presentation</vt:lpstr>
      <vt:lpstr>Comment créer des éléments complexes ?</vt:lpstr>
      <vt:lpstr>Exemple d'application :</vt:lpstr>
      <vt:lpstr>HTML/CSS vs Javascript/AJAX ?</vt:lpstr>
      <vt:lpstr>Conclusion : site web / serveur</vt:lpstr>
      <vt:lpstr>Remerciements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Prout popo</dc:title>
  <dc:creator>Hugo</dc:creator>
  <cp:lastModifiedBy>Hugo</cp:lastModifiedBy>
  <cp:revision>98</cp:revision>
  <dcterms:created xsi:type="dcterms:W3CDTF">2015-11-05T12:53:47Z</dcterms:created>
  <dcterms:modified xsi:type="dcterms:W3CDTF">2015-11-12T22:26:00Z</dcterms:modified>
</cp:coreProperties>
</file>